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Arial Black" panose="020B0604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ubik" pitchFamily="2" charset="-79"/>
      <p:regular r:id="rId25"/>
      <p:bold r:id="rId26"/>
      <p:italic r:id="rId27"/>
      <p:boldItalic r:id="rId28"/>
    </p:embeddedFont>
    <p:embeddedFont>
      <p:font typeface="Rubik Medium" pitchFamily="2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820687-9080-462E-8E40-58DEBF381720}">
  <a:tblStyle styleId="{F0820687-9080-462E-8E40-58DEBF3817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A6751D-AB9D-41D8-B1A6-E52296D4F6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the milestone graph of the previous four years, it is clear that our acceptance rate has been significantly increased and we are also doing fair with recruiting ( acceptance to deposit), however emphasis should be given on this factor. Moreover, the most important thing is </a:t>
            </a:r>
            <a:endParaRPr/>
          </a:p>
        </p:txBody>
      </p:sp>
      <p:sp>
        <p:nvSpPr>
          <p:cNvPr id="353" name="Google Shape;35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#2">
  <p:cSld name="Section Header #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63352" y="1018876"/>
            <a:ext cx="4665237" cy="170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  <a:defRPr sz="6000" b="1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63352" y="3212976"/>
            <a:ext cx="4665237" cy="104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6240016" y="1893737"/>
            <a:ext cx="6514876" cy="406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35AE9"/>
              </a:buClr>
              <a:buSzPts val="28700"/>
              <a:buNone/>
              <a:defRPr sz="28700" b="1">
                <a:solidFill>
                  <a:srgbClr val="935AE9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35360" y="2920819"/>
            <a:ext cx="897775" cy="9975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 w/ Nber and Photo">
  <p:cSld name="Title and Content  w/ Nber and Photo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6018041"/>
            <a:ext cx="12188952" cy="8399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935AE9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>
            <a:off x="8025714" y="1"/>
            <a:ext cx="4166287" cy="501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495600" y="365125"/>
            <a:ext cx="55301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38200" y="2055812"/>
            <a:ext cx="7187514" cy="389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61886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3"/>
          </p:nvPr>
        </p:nvSpPr>
        <p:spPr>
          <a:xfrm>
            <a:off x="-780293" y="-230809"/>
            <a:ext cx="3275893" cy="200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35AE9"/>
              </a:buClr>
              <a:buSzPts val="13800"/>
              <a:buNone/>
              <a:defRPr sz="13800" b="1">
                <a:solidFill>
                  <a:srgbClr val="935AE9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247652" y="763362"/>
            <a:ext cx="4665237" cy="211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ubik Medium"/>
              <a:buNone/>
            </a:pPr>
            <a:r>
              <a:rPr lang="en-US" sz="5400" b="0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ANOMALIES</a:t>
            </a:r>
            <a:br>
              <a:rPr lang="en-US" sz="5400" b="0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-US" sz="5400" b="0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DETECTION 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262641" y="3057995"/>
            <a:ext cx="4665237" cy="91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BUSINESS ANALYTICS PROJECT 1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10263265" y="2160323"/>
            <a:ext cx="17288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D8D8D8"/>
                </a:solidFill>
                <a:latin typeface="Rubik"/>
                <a:ea typeface="Rubik"/>
                <a:cs typeface="Rubik"/>
                <a:sym typeface="Rubik"/>
              </a:rPr>
              <a:t>Oct 1, 2019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0" y="6414114"/>
            <a:ext cx="1219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latin typeface="Rubik"/>
                <a:cs typeface="Rubik"/>
                <a:sym typeface="Rubik"/>
              </a:rPr>
              <a:t>Krunal Patel                              |                               Shan Juan </a:t>
            </a:r>
            <a:endParaRPr sz="2000" dirty="0"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 amt="29000"/>
          </a:blip>
          <a:srcRect/>
          <a:stretch/>
        </p:blipFill>
        <p:spPr>
          <a:xfrm>
            <a:off x="9781473" y="2628594"/>
            <a:ext cx="2305050" cy="39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3" name="Google Shape;313;p24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10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3459718" y="1423738"/>
            <a:ext cx="8681700" cy="1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rgbClr val="4F2671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Country/Program</a:t>
            </a:r>
            <a:endParaRPr b="1">
              <a:solidFill>
                <a:srgbClr val="4F267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Make a table as a dictionary to transfer the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abbreviation to Full name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Clean the data with effective information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3465350" y="4798924"/>
            <a:ext cx="8681700" cy="137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548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GPA</a:t>
            </a:r>
            <a:endParaRPr/>
          </a:p>
          <a:p>
            <a:pPr marL="228600" marR="0" lvl="0" indent="-548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Clean the characters within the GPA column and analyze by considering middle 95% of GPA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3465350" y="3357125"/>
            <a:ext cx="86817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Email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Transfer unusual email suffix to common email suffix  (.edu, .com, .org)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9" name="Google Shape;3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213" y="1566402"/>
            <a:ext cx="1117700" cy="11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2350" y="3291659"/>
            <a:ext cx="949444" cy="11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7950" y="4958779"/>
            <a:ext cx="103822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565885" y="383316"/>
            <a:ext cx="10178315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Recommendation for Data Cleaning</a:t>
            </a:r>
            <a:endParaRPr sz="4400" b="0" i="0" u="none" strike="noStrike" cap="none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11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3293211" y="1624999"/>
            <a:ext cx="8569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Country/Program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Use the drop-down list to select Country or Program 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3293211" y="2999004"/>
            <a:ext cx="8501700" cy="120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Email</a:t>
            </a:r>
            <a:endParaRPr sz="2600" b="1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Send an email verification and only record those verified email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3360711" y="4606831"/>
            <a:ext cx="8501700" cy="120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548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GPA</a:t>
            </a:r>
            <a:endParaRPr sz="2600" b="1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-548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Provide the GPA with full score criteria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-548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Let third-party institution to normalize GPA (WES)</a:t>
            </a:r>
            <a:endParaRPr sz="2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4" name="Google Shape;3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2341" y="3056199"/>
            <a:ext cx="949444" cy="11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4441" y="4717816"/>
            <a:ext cx="10382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213" y="1566402"/>
            <a:ext cx="11177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 txBox="1"/>
          <p:nvPr/>
        </p:nvSpPr>
        <p:spPr>
          <a:xfrm>
            <a:off x="565885" y="383316"/>
            <a:ext cx="10178315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Recommendation for Data Collection</a:t>
            </a:r>
            <a:endParaRPr sz="4400" b="0" i="0" u="none" strike="noStrike" cap="none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26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12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1650" y="2178571"/>
            <a:ext cx="7192972" cy="463445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1133925" y="2584025"/>
            <a:ext cx="4688400" cy="3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538500" y="2068569"/>
            <a:ext cx="5283825" cy="4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4F2671"/>
                </a:solidFill>
                <a:latin typeface="Rubik Medium"/>
                <a:ea typeface="Rubik Medium"/>
                <a:cs typeface="Rubik Medium"/>
                <a:sym typeface="Rubik Medium"/>
              </a:rPr>
              <a:t>Marketing goal: </a:t>
            </a:r>
            <a:endParaRPr sz="2800" b="1" i="0" u="none" strike="noStrike" cap="none">
              <a:solidFill>
                <a:srgbClr val="4F267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To maximize Submitted Applications </a:t>
            </a:r>
            <a:endParaRPr sz="2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4F2671"/>
                </a:solidFill>
                <a:latin typeface="Rubik Medium"/>
                <a:ea typeface="Rubik Medium"/>
                <a:cs typeface="Rubik Medium"/>
                <a:sym typeface="Rubik Medium"/>
              </a:rPr>
              <a:t>Recruiting goal:</a:t>
            </a:r>
            <a:br>
              <a:rPr lang="en-US"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2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Recruit the best candidates </a:t>
            </a:r>
            <a:endParaRPr sz="2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from the applications received </a:t>
            </a:r>
            <a:endParaRPr sz="2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565885" y="383316"/>
            <a:ext cx="10787915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What is the best way to market / recruit students with incomplete data?</a:t>
            </a:r>
            <a:endParaRPr sz="4400" b="0" i="0" u="none" strike="noStrike" cap="none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464950" y="2471300"/>
            <a:ext cx="4230300" cy="3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en-US" sz="30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US" sz="30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US" sz="30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endParaRPr sz="30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6" name="Google Shape;3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 txBox="1"/>
          <p:nvPr/>
        </p:nvSpPr>
        <p:spPr>
          <a:xfrm>
            <a:off x="696333" y="865471"/>
            <a:ext cx="1269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Suspects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642475" y="829600"/>
            <a:ext cx="1329600" cy="4782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2852275" y="829600"/>
            <a:ext cx="1329600" cy="4782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5214475" y="832104"/>
            <a:ext cx="1329600" cy="4782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7576675" y="832104"/>
            <a:ext cx="1329600" cy="4782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2786875" y="868680"/>
            <a:ext cx="1440750" cy="38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App Created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5272063" y="868680"/>
            <a:ext cx="12228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Submitted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7610629" y="868680"/>
            <a:ext cx="12228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Acceptance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65" name="Google Shape;365;p27"/>
          <p:cNvCxnSpPr/>
          <p:nvPr/>
        </p:nvCxnSpPr>
        <p:spPr>
          <a:xfrm>
            <a:off x="1972075" y="1069848"/>
            <a:ext cx="880200" cy="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p27"/>
          <p:cNvCxnSpPr/>
          <p:nvPr/>
        </p:nvCxnSpPr>
        <p:spPr>
          <a:xfrm>
            <a:off x="4181875" y="1069848"/>
            <a:ext cx="1032600" cy="2504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7" name="Google Shape;367;p27"/>
          <p:cNvSpPr txBox="1"/>
          <p:nvPr/>
        </p:nvSpPr>
        <p:spPr>
          <a:xfrm>
            <a:off x="9916125" y="868680"/>
            <a:ext cx="12228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Deposit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9896875" y="832104"/>
            <a:ext cx="1329600" cy="47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69" name="Google Shape;369;p27"/>
          <p:cNvCxnSpPr/>
          <p:nvPr/>
        </p:nvCxnSpPr>
        <p:spPr>
          <a:xfrm>
            <a:off x="6544075" y="1069848"/>
            <a:ext cx="1032600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0" name="Google Shape;370;p27"/>
          <p:cNvCxnSpPr>
            <a:stCxn id="361" idx="3"/>
            <a:endCxn id="368" idx="1"/>
          </p:cNvCxnSpPr>
          <p:nvPr/>
        </p:nvCxnSpPr>
        <p:spPr>
          <a:xfrm>
            <a:off x="8906275" y="1071204"/>
            <a:ext cx="990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1" name="Google Shape;371;p27"/>
          <p:cNvCxnSpPr/>
          <p:nvPr/>
        </p:nvCxnSpPr>
        <p:spPr>
          <a:xfrm>
            <a:off x="672350" y="552825"/>
            <a:ext cx="57525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27"/>
          <p:cNvCxnSpPr/>
          <p:nvPr/>
        </p:nvCxnSpPr>
        <p:spPr>
          <a:xfrm>
            <a:off x="6692150" y="552825"/>
            <a:ext cx="2242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27"/>
          <p:cNvCxnSpPr/>
          <p:nvPr/>
        </p:nvCxnSpPr>
        <p:spPr>
          <a:xfrm>
            <a:off x="9054350" y="552825"/>
            <a:ext cx="224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27"/>
          <p:cNvSpPr txBox="1"/>
          <p:nvPr/>
        </p:nvSpPr>
        <p:spPr>
          <a:xfrm>
            <a:off x="1598700" y="164350"/>
            <a:ext cx="37353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Marketing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6708600" y="119525"/>
            <a:ext cx="4588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Recruiting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4">
            <a:alphaModFix/>
          </a:blip>
          <a:srcRect r="1560"/>
          <a:stretch/>
        </p:blipFill>
        <p:spPr>
          <a:xfrm>
            <a:off x="19050" y="1445215"/>
            <a:ext cx="8804722" cy="50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7"/>
          <p:cNvSpPr txBox="1"/>
          <p:nvPr/>
        </p:nvSpPr>
        <p:spPr>
          <a:xfrm>
            <a:off x="8804722" y="1632036"/>
            <a:ext cx="3354206" cy="435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Steps: 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Suspects to Submit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Submit to Accept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Suspects to Submit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Influencing factors: </a:t>
            </a:r>
            <a:endParaRPr sz="1800" b="1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Marketing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Customized Marketing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User Engagement &amp; follow up</a:t>
            </a:r>
            <a:b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Median income</a:t>
            </a:r>
            <a:b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Inquiries &amp; Queries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Website</a:t>
            </a:r>
            <a:b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Brand Name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Intended Program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CRM/Chatbots/Website</a:t>
            </a: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8" name="Google Shape;378;p27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4">
            <a:alphaModFix/>
          </a:blip>
          <a:srcRect l="10321" t="5968" b="8024"/>
          <a:stretch/>
        </p:blipFill>
        <p:spPr>
          <a:xfrm>
            <a:off x="5276850" y="1613316"/>
            <a:ext cx="6915150" cy="495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1376" y="2078709"/>
            <a:ext cx="1055716" cy="13975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7" name="Google Shape;387;p28"/>
          <p:cNvGraphicFramePr/>
          <p:nvPr/>
        </p:nvGraphicFramePr>
        <p:xfrm>
          <a:off x="10307014" y="3940153"/>
          <a:ext cx="2726007" cy="3119259"/>
        </p:xfrm>
        <a:graphic>
          <a:graphicData uri="http://schemas.openxmlformats.org/drawingml/2006/table">
            <a:tbl>
              <a:tblPr>
                <a:noFill/>
                <a:tableStyleId>{59A6751D-AB9D-41D8-B1A6-E52296D4F63E}</a:tableStyleId>
              </a:tblPr>
              <a:tblGrid>
                <a:gridCol w="5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CT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RI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8" name="Google Shape;388;p28"/>
          <p:cNvSpPr/>
          <p:nvPr/>
        </p:nvSpPr>
        <p:spPr>
          <a:xfrm>
            <a:off x="8198375" y="403523"/>
            <a:ext cx="1486800" cy="1348500"/>
          </a:xfrm>
          <a:prstGeom prst="ellipse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8434633" y="542449"/>
            <a:ext cx="10143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70% Applicants from top 10% Cities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10103250" y="542448"/>
            <a:ext cx="10143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95 % Applicants from Top 10% States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 rotWithShape="1">
          <a:blip r:embed="rId6">
            <a:alphaModFix/>
          </a:blip>
          <a:srcRect r="7211" b="2452"/>
          <a:stretch/>
        </p:blipFill>
        <p:spPr>
          <a:xfrm>
            <a:off x="176750" y="1499016"/>
            <a:ext cx="5100099" cy="494108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/>
          <p:nvPr/>
        </p:nvSpPr>
        <p:spPr>
          <a:xfrm>
            <a:off x="9867000" y="403523"/>
            <a:ext cx="1486800" cy="13485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565885" y="383316"/>
            <a:ext cx="6347965" cy="79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Segment: US Students</a:t>
            </a:r>
            <a:endParaRPr sz="4400" b="0" i="0" u="none" strike="noStrike" cap="none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28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2" name="Google Shape;402;p29"/>
          <p:cNvSpPr txBox="1">
            <a:spLocks noGrp="1"/>
          </p:cNvSpPr>
          <p:nvPr>
            <p:ph type="title"/>
          </p:nvPr>
        </p:nvSpPr>
        <p:spPr>
          <a:xfrm>
            <a:off x="518700" y="582150"/>
            <a:ext cx="7330500" cy="219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 sz="3000" b="1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Recruit</a:t>
            </a:r>
            <a:endParaRPr sz="3000" b="1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Score based model can be explored</a:t>
            </a:r>
            <a:endParaRPr sz="24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Based on GPA, experience, previous background, intended major user-engagement, interest, profile, CRM to optimize selection and retain.</a:t>
            </a:r>
            <a:endParaRPr sz="30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200" y="2047876"/>
            <a:ext cx="425767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/>
        </p:nvSpPr>
        <p:spPr>
          <a:xfrm>
            <a:off x="518700" y="2781300"/>
            <a:ext cx="7077000" cy="349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 sz="3000" b="1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Segment: International Students</a:t>
            </a:r>
            <a:endParaRPr sz="3000" b="1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Student yield-rate of international students is nearly 0%. 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Need for change in marketing strategy for this segment. 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Other countries with higher growth factor can be targeted.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Changes in growth trend/policies 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endParaRPr sz="30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29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0662"/>
          </a:solidFill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0"/>
          <p:cNvSpPr txBox="1"/>
          <p:nvPr/>
        </p:nvSpPr>
        <p:spPr>
          <a:xfrm>
            <a:off x="2920912" y="2128374"/>
            <a:ext cx="6350175" cy="260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7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sz="7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65885" y="383316"/>
            <a:ext cx="9163903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How do you feel in this data set?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2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0" name="Google Shape;12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9363" y="2135341"/>
            <a:ext cx="10253274" cy="3440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003091" y="2383437"/>
            <a:ext cx="1035572" cy="290809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D44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135466" y="2370947"/>
            <a:ext cx="835702" cy="32046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D44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4256728"/>
            <a:ext cx="1462580" cy="222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3047999" y="4256727"/>
            <a:ext cx="1462580" cy="23480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D44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864433" y="5847783"/>
            <a:ext cx="18188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7D44AA"/>
                </a:solidFill>
                <a:latin typeface="Rubik"/>
                <a:ea typeface="Rubik"/>
                <a:cs typeface="Rubik"/>
                <a:sym typeface="Rubik"/>
              </a:rPr>
              <a:t>Data Consistency</a:t>
            </a:r>
            <a:endParaRPr sz="1400" b="0" i="0" u="none" strike="noStrike" cap="none">
              <a:solidFill>
                <a:srgbClr val="7D44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006184" y="1338058"/>
            <a:ext cx="19337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7D44AA"/>
                </a:solidFill>
                <a:latin typeface="Rubik"/>
                <a:ea typeface="Rubik"/>
                <a:cs typeface="Rubik"/>
                <a:sym typeface="Rubik"/>
              </a:rPr>
              <a:t>Data Completeness</a:t>
            </a:r>
            <a:endParaRPr sz="1400" b="0" i="0" u="none" strike="noStrike" cap="none">
              <a:solidFill>
                <a:srgbClr val="7D44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907260" y="5847783"/>
            <a:ext cx="19337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7D44AA"/>
                </a:solidFill>
                <a:latin typeface="Rubik"/>
                <a:ea typeface="Rubik"/>
                <a:cs typeface="Rubik"/>
                <a:sym typeface="Rubik"/>
              </a:rPr>
              <a:t>Data </a:t>
            </a:r>
            <a:br>
              <a:rPr lang="en-US" sz="2000" b="0" i="0" u="none" strike="noStrike" cap="none">
                <a:solidFill>
                  <a:srgbClr val="7D44AA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2000" b="0" i="0" u="none" strike="noStrike" cap="none">
                <a:solidFill>
                  <a:srgbClr val="7D44AA"/>
                </a:solidFill>
                <a:latin typeface="Rubik"/>
                <a:ea typeface="Rubik"/>
                <a:cs typeface="Rubik"/>
                <a:sym typeface="Rubik"/>
              </a:rPr>
              <a:t>Accuracy</a:t>
            </a:r>
            <a:endParaRPr sz="1400" b="0" i="0" u="none" strike="noStrike" cap="none">
              <a:solidFill>
                <a:srgbClr val="7D44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6"/>
          <p:cNvCxnSpPr/>
          <p:nvPr/>
        </p:nvCxnSpPr>
        <p:spPr>
          <a:xfrm>
            <a:off x="1003091" y="4991725"/>
            <a:ext cx="0" cy="856058"/>
          </a:xfrm>
          <a:prstGeom prst="straightConnector1">
            <a:avLst/>
          </a:prstGeom>
          <a:noFill/>
          <a:ln w="38100" cap="flat" cmpd="sng">
            <a:solidFill>
              <a:srgbClr val="7D44AA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6"/>
          <p:cNvCxnSpPr/>
          <p:nvPr/>
        </p:nvCxnSpPr>
        <p:spPr>
          <a:xfrm>
            <a:off x="2138428" y="1991347"/>
            <a:ext cx="0" cy="625012"/>
          </a:xfrm>
          <a:prstGeom prst="straightConnector1">
            <a:avLst/>
          </a:prstGeom>
          <a:noFill/>
          <a:ln w="38100" cap="flat" cmpd="sng">
            <a:solidFill>
              <a:srgbClr val="7D44AA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16"/>
          <p:cNvCxnSpPr/>
          <p:nvPr/>
        </p:nvCxnSpPr>
        <p:spPr>
          <a:xfrm>
            <a:off x="3059450" y="4491528"/>
            <a:ext cx="0" cy="1356255"/>
          </a:xfrm>
          <a:prstGeom prst="straightConnector1">
            <a:avLst/>
          </a:prstGeom>
          <a:noFill/>
          <a:ln w="38100" cap="flat" cmpd="sng">
            <a:solidFill>
              <a:srgbClr val="7D44AA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838200" y="1499016"/>
            <a:ext cx="13653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7791210" y="3607493"/>
            <a:ext cx="2194560" cy="177900"/>
          </a:xfrm>
          <a:prstGeom prst="rect">
            <a:avLst/>
          </a:prstGeom>
          <a:solidFill>
            <a:srgbClr val="7D44A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9934687" y="3229301"/>
            <a:ext cx="101171" cy="549086"/>
            <a:chOff x="845571" y="2563700"/>
            <a:chExt cx="92400" cy="411825"/>
          </a:xfrm>
        </p:grpSpPr>
        <p:cxnSp>
          <p:nvCxnSpPr>
            <p:cNvPr id="141" name="Google Shape;141;p17"/>
            <p:cNvCxnSpPr/>
            <p:nvPr/>
          </p:nvCxnSpPr>
          <p:spPr>
            <a:xfrm>
              <a:off x="891771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17"/>
            <p:cNvSpPr/>
            <p:nvPr/>
          </p:nvSpPr>
          <p:spPr>
            <a:xfrm>
              <a:off x="84557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5421519" y="1624875"/>
            <a:ext cx="2467514" cy="150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Dashboard of </a:t>
            </a:r>
            <a:b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Data Quality Analysis</a:t>
            </a:r>
            <a:endParaRPr sz="1900" b="0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Completeness</a:t>
            </a:r>
            <a:br>
              <a:rPr lang="en-US" sz="15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5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Accuracy</a:t>
            </a:r>
            <a:endParaRPr sz="15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Consistency</a:t>
            </a:r>
            <a:endParaRPr sz="15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rgbClr val="F2F2F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5598480" y="3607475"/>
            <a:ext cx="2194560" cy="177900"/>
          </a:xfrm>
          <a:prstGeom prst="rect">
            <a:avLst/>
          </a:prstGeom>
          <a:solidFill>
            <a:srgbClr val="A971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181955" y="4238338"/>
            <a:ext cx="3004725" cy="168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Select the Data Schema</a:t>
            </a:r>
            <a:r>
              <a:rPr lang="en-US" sz="1600" b="0" i="0" u="none" strike="noStrike" cap="none">
                <a:solidFill>
                  <a:srgbClr val="D883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br>
              <a:rPr lang="en-US" sz="1600" b="0" i="0" u="none" strike="noStrike" cap="none">
                <a:solidFill>
                  <a:srgbClr val="D883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Prospect Student</a:t>
            </a:r>
            <a:b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Applicant Student</a:t>
            </a:r>
            <a:b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Admitted Student</a:t>
            </a:r>
            <a:endParaRPr sz="19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209325" y="3607475"/>
            <a:ext cx="2194560" cy="182880"/>
          </a:xfrm>
          <a:prstGeom prst="rect">
            <a:avLst/>
          </a:prstGeom>
          <a:solidFill>
            <a:srgbClr val="EEDB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9984455" y="3607475"/>
            <a:ext cx="2194560" cy="177900"/>
          </a:xfrm>
          <a:prstGeom prst="rect">
            <a:avLst/>
          </a:prstGeom>
          <a:solidFill>
            <a:srgbClr val="4F267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737452" y="2441306"/>
            <a:ext cx="2444503" cy="1797622"/>
            <a:chOff x="737452" y="2441306"/>
            <a:chExt cx="2444503" cy="1797622"/>
          </a:xfrm>
        </p:grpSpPr>
        <p:grpSp>
          <p:nvGrpSpPr>
            <p:cNvPr id="149" name="Google Shape;149;p17"/>
            <p:cNvGrpSpPr/>
            <p:nvPr/>
          </p:nvGrpSpPr>
          <p:grpSpPr>
            <a:xfrm>
              <a:off x="1135108" y="3234828"/>
              <a:ext cx="123197" cy="549086"/>
              <a:chOff x="845575" y="2563700"/>
              <a:chExt cx="92400" cy="411825"/>
            </a:xfrm>
          </p:grpSpPr>
          <p:cxnSp>
            <p:nvCxnSpPr>
              <p:cNvPr id="150" name="Google Shape;150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1" name="Google Shape;151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sp>
          <p:nvSpPr>
            <p:cNvPr id="152" name="Google Shape;152;p17"/>
            <p:cNvSpPr txBox="1"/>
            <p:nvPr/>
          </p:nvSpPr>
          <p:spPr>
            <a:xfrm>
              <a:off x="987394" y="2441306"/>
              <a:ext cx="2194561" cy="585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01C7F"/>
                  </a:solidFill>
                  <a:latin typeface="Rubik"/>
                  <a:ea typeface="Rubik"/>
                  <a:cs typeface="Rubik"/>
                  <a:sym typeface="Rubik"/>
                </a:rPr>
                <a:t>What is the problem?</a:t>
              </a:r>
              <a:endParaRPr sz="19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737452" y="3781728"/>
              <a:ext cx="914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701C7F"/>
                  </a:solidFill>
                  <a:latin typeface="Rubik"/>
                  <a:ea typeface="Rubik"/>
                  <a:cs typeface="Rubik"/>
                  <a:sym typeface="Rubik"/>
                </a:rPr>
                <a:t>1</a:t>
              </a:r>
              <a:endParaRPr sz="1600" b="1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54" name="Google Shape;154;p17"/>
          <p:cNvSpPr txBox="1"/>
          <p:nvPr/>
        </p:nvSpPr>
        <p:spPr>
          <a:xfrm>
            <a:off x="5159548" y="380464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1600" b="1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 rot="10800000">
            <a:off x="7731997" y="3607355"/>
            <a:ext cx="123197" cy="549086"/>
            <a:chOff x="2070100" y="2563700"/>
            <a:chExt cx="92400" cy="411825"/>
          </a:xfrm>
        </p:grpSpPr>
        <p:cxnSp>
          <p:nvCxnSpPr>
            <p:cNvPr id="156" name="Google Shape;156;p1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7" name="Google Shape;157;p1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58" name="Google Shape;158;p17"/>
          <p:cNvSpPr txBox="1"/>
          <p:nvPr/>
        </p:nvSpPr>
        <p:spPr>
          <a:xfrm>
            <a:off x="7315357" y="3041177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1600" b="1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7625554" y="4151972"/>
            <a:ext cx="2034446" cy="168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Recommendation for managing anomalies</a:t>
            </a:r>
            <a:endParaRPr sz="1600" b="0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3413200" y="3607475"/>
            <a:ext cx="2194560" cy="182880"/>
          </a:xfrm>
          <a:prstGeom prst="rect">
            <a:avLst/>
          </a:prstGeom>
          <a:solidFill>
            <a:srgbClr val="E5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9811957" y="1859661"/>
            <a:ext cx="2032381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0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Best way to market / recruit student with incomplete data</a:t>
            </a:r>
            <a:endParaRPr sz="1500" b="0" i="0" u="none" strike="noStrike" cap="none">
              <a:solidFill>
                <a:srgbClr val="701C7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rgbClr val="F2F2F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9525000" y="3866242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964270" y="3080377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701C7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3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65885" y="383316"/>
            <a:ext cx="8683045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Presentation Timeline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grpSp>
        <p:nvGrpSpPr>
          <p:cNvPr id="166" name="Google Shape;166;p17"/>
          <p:cNvGrpSpPr/>
          <p:nvPr/>
        </p:nvGrpSpPr>
        <p:grpSpPr>
          <a:xfrm rot="10800000">
            <a:off x="3342803" y="3608768"/>
            <a:ext cx="123197" cy="549086"/>
            <a:chOff x="2070100" y="2563700"/>
            <a:chExt cx="92400" cy="411825"/>
          </a:xfrm>
        </p:grpSpPr>
        <p:cxnSp>
          <p:nvCxnSpPr>
            <p:cNvPr id="167" name="Google Shape;167;p1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8" name="Google Shape;168;p1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5544478" y="3236190"/>
            <a:ext cx="123197" cy="549086"/>
            <a:chOff x="845575" y="2563700"/>
            <a:chExt cx="92400" cy="411825"/>
          </a:xfrm>
        </p:grpSpPr>
        <p:cxnSp>
          <p:nvCxnSpPr>
            <p:cNvPr id="170" name="Google Shape;170;p1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" name="Google Shape;171;p1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8"/>
          <p:cNvGrpSpPr/>
          <p:nvPr/>
        </p:nvGrpSpPr>
        <p:grpSpPr>
          <a:xfrm>
            <a:off x="623551" y="1039820"/>
            <a:ext cx="3091608" cy="2903002"/>
            <a:chOff x="623551" y="1039820"/>
            <a:chExt cx="3091608" cy="2903002"/>
          </a:xfrm>
        </p:grpSpPr>
        <p:sp>
          <p:nvSpPr>
            <p:cNvPr id="179" name="Google Shape;179;p18"/>
            <p:cNvSpPr/>
            <p:nvPr/>
          </p:nvSpPr>
          <p:spPr>
            <a:xfrm>
              <a:off x="1251260" y="1039820"/>
              <a:ext cx="1996202" cy="2435834"/>
            </a:xfrm>
            <a:custGeom>
              <a:avLst/>
              <a:gdLst/>
              <a:ahLst/>
              <a:cxnLst/>
              <a:rect l="l" t="t" r="r" b="b"/>
              <a:pathLst>
                <a:path w="4467" h="5451" extrusionOk="0">
                  <a:moveTo>
                    <a:pt x="1696" y="5451"/>
                  </a:moveTo>
                  <a:lnTo>
                    <a:pt x="1652" y="5449"/>
                  </a:lnTo>
                  <a:lnTo>
                    <a:pt x="1571" y="5434"/>
                  </a:lnTo>
                  <a:lnTo>
                    <a:pt x="1494" y="5405"/>
                  </a:lnTo>
                  <a:lnTo>
                    <a:pt x="1427" y="5365"/>
                  </a:lnTo>
                  <a:lnTo>
                    <a:pt x="1370" y="5313"/>
                  </a:lnTo>
                  <a:lnTo>
                    <a:pt x="1324" y="5254"/>
                  </a:lnTo>
                  <a:lnTo>
                    <a:pt x="1292" y="5186"/>
                  </a:lnTo>
                  <a:lnTo>
                    <a:pt x="1275" y="5112"/>
                  </a:lnTo>
                  <a:lnTo>
                    <a:pt x="1274" y="5074"/>
                  </a:lnTo>
                  <a:lnTo>
                    <a:pt x="1274" y="5053"/>
                  </a:lnTo>
                  <a:lnTo>
                    <a:pt x="1283" y="5005"/>
                  </a:lnTo>
                  <a:lnTo>
                    <a:pt x="1306" y="4923"/>
                  </a:lnTo>
                  <a:lnTo>
                    <a:pt x="1367" y="4775"/>
                  </a:lnTo>
                  <a:lnTo>
                    <a:pt x="1381" y="4746"/>
                  </a:lnTo>
                  <a:lnTo>
                    <a:pt x="1392" y="4722"/>
                  </a:lnTo>
                  <a:lnTo>
                    <a:pt x="1403" y="4677"/>
                  </a:lnTo>
                  <a:lnTo>
                    <a:pt x="1405" y="4634"/>
                  </a:lnTo>
                  <a:lnTo>
                    <a:pt x="1394" y="4593"/>
                  </a:lnTo>
                  <a:lnTo>
                    <a:pt x="1385" y="4574"/>
                  </a:lnTo>
                  <a:lnTo>
                    <a:pt x="1374" y="4556"/>
                  </a:lnTo>
                  <a:lnTo>
                    <a:pt x="1342" y="4527"/>
                  </a:lnTo>
                  <a:lnTo>
                    <a:pt x="1304" y="4505"/>
                  </a:lnTo>
                  <a:lnTo>
                    <a:pt x="1256" y="4490"/>
                  </a:lnTo>
                  <a:lnTo>
                    <a:pt x="1228" y="4486"/>
                  </a:lnTo>
                  <a:lnTo>
                    <a:pt x="1228" y="4485"/>
                  </a:lnTo>
                  <a:lnTo>
                    <a:pt x="1217" y="4485"/>
                  </a:lnTo>
                  <a:lnTo>
                    <a:pt x="1195" y="4485"/>
                  </a:lnTo>
                  <a:lnTo>
                    <a:pt x="185" y="4486"/>
                  </a:lnTo>
                  <a:lnTo>
                    <a:pt x="0" y="4486"/>
                  </a:lnTo>
                  <a:lnTo>
                    <a:pt x="0" y="3184"/>
                  </a:lnTo>
                  <a:lnTo>
                    <a:pt x="0" y="3172"/>
                  </a:lnTo>
                  <a:lnTo>
                    <a:pt x="0" y="3164"/>
                  </a:lnTo>
                  <a:lnTo>
                    <a:pt x="0" y="3164"/>
                  </a:lnTo>
                  <a:lnTo>
                    <a:pt x="4" y="3125"/>
                  </a:lnTo>
                  <a:lnTo>
                    <a:pt x="26" y="3063"/>
                  </a:lnTo>
                  <a:lnTo>
                    <a:pt x="53" y="3028"/>
                  </a:lnTo>
                  <a:lnTo>
                    <a:pt x="75" y="3011"/>
                  </a:lnTo>
                  <a:lnTo>
                    <a:pt x="99" y="3000"/>
                  </a:lnTo>
                  <a:lnTo>
                    <a:pt x="128" y="2995"/>
                  </a:lnTo>
                  <a:lnTo>
                    <a:pt x="144" y="2993"/>
                  </a:lnTo>
                  <a:lnTo>
                    <a:pt x="164" y="2995"/>
                  </a:lnTo>
                  <a:lnTo>
                    <a:pt x="207" y="3006"/>
                  </a:lnTo>
                  <a:lnTo>
                    <a:pt x="229" y="3015"/>
                  </a:lnTo>
                  <a:lnTo>
                    <a:pt x="262" y="3032"/>
                  </a:lnTo>
                  <a:lnTo>
                    <a:pt x="413" y="3093"/>
                  </a:lnTo>
                  <a:lnTo>
                    <a:pt x="495" y="3116"/>
                  </a:lnTo>
                  <a:lnTo>
                    <a:pt x="544" y="3124"/>
                  </a:lnTo>
                  <a:lnTo>
                    <a:pt x="566" y="3125"/>
                  </a:lnTo>
                  <a:lnTo>
                    <a:pt x="608" y="3124"/>
                  </a:lnTo>
                  <a:lnTo>
                    <a:pt x="685" y="3106"/>
                  </a:lnTo>
                  <a:lnTo>
                    <a:pt x="757" y="3072"/>
                  </a:lnTo>
                  <a:lnTo>
                    <a:pt x="820" y="3024"/>
                  </a:lnTo>
                  <a:lnTo>
                    <a:pt x="875" y="2965"/>
                  </a:lnTo>
                  <a:lnTo>
                    <a:pt x="917" y="2893"/>
                  </a:lnTo>
                  <a:lnTo>
                    <a:pt x="947" y="2813"/>
                  </a:lnTo>
                  <a:lnTo>
                    <a:pt x="963" y="2728"/>
                  </a:lnTo>
                  <a:lnTo>
                    <a:pt x="965" y="2681"/>
                  </a:lnTo>
                  <a:lnTo>
                    <a:pt x="963" y="2635"/>
                  </a:lnTo>
                  <a:lnTo>
                    <a:pt x="947" y="2549"/>
                  </a:lnTo>
                  <a:lnTo>
                    <a:pt x="917" y="2470"/>
                  </a:lnTo>
                  <a:lnTo>
                    <a:pt x="875" y="2398"/>
                  </a:lnTo>
                  <a:lnTo>
                    <a:pt x="820" y="2339"/>
                  </a:lnTo>
                  <a:lnTo>
                    <a:pt x="757" y="2291"/>
                  </a:lnTo>
                  <a:lnTo>
                    <a:pt x="685" y="2256"/>
                  </a:lnTo>
                  <a:lnTo>
                    <a:pt x="608" y="2239"/>
                  </a:lnTo>
                  <a:lnTo>
                    <a:pt x="566" y="2238"/>
                  </a:lnTo>
                  <a:lnTo>
                    <a:pt x="544" y="2238"/>
                  </a:lnTo>
                  <a:lnTo>
                    <a:pt x="495" y="2247"/>
                  </a:lnTo>
                  <a:lnTo>
                    <a:pt x="413" y="2270"/>
                  </a:lnTo>
                  <a:lnTo>
                    <a:pt x="262" y="2331"/>
                  </a:lnTo>
                  <a:lnTo>
                    <a:pt x="229" y="2346"/>
                  </a:lnTo>
                  <a:lnTo>
                    <a:pt x="207" y="2357"/>
                  </a:lnTo>
                  <a:lnTo>
                    <a:pt x="164" y="2368"/>
                  </a:lnTo>
                  <a:lnTo>
                    <a:pt x="144" y="2368"/>
                  </a:lnTo>
                  <a:lnTo>
                    <a:pt x="128" y="2368"/>
                  </a:lnTo>
                  <a:lnTo>
                    <a:pt x="99" y="2362"/>
                  </a:lnTo>
                  <a:lnTo>
                    <a:pt x="75" y="2350"/>
                  </a:lnTo>
                  <a:lnTo>
                    <a:pt x="53" y="2333"/>
                  </a:lnTo>
                  <a:lnTo>
                    <a:pt x="26" y="2300"/>
                  </a:lnTo>
                  <a:lnTo>
                    <a:pt x="4" y="2238"/>
                  </a:lnTo>
                  <a:lnTo>
                    <a:pt x="0" y="2199"/>
                  </a:lnTo>
                  <a:lnTo>
                    <a:pt x="0" y="2175"/>
                  </a:lnTo>
                  <a:lnTo>
                    <a:pt x="0" y="966"/>
                  </a:lnTo>
                  <a:lnTo>
                    <a:pt x="1191" y="966"/>
                  </a:lnTo>
                  <a:lnTo>
                    <a:pt x="1214" y="966"/>
                  </a:lnTo>
                  <a:lnTo>
                    <a:pt x="1244" y="963"/>
                  </a:lnTo>
                  <a:lnTo>
                    <a:pt x="1296" y="949"/>
                  </a:lnTo>
                  <a:lnTo>
                    <a:pt x="1340" y="927"/>
                  </a:lnTo>
                  <a:lnTo>
                    <a:pt x="1374" y="896"/>
                  </a:lnTo>
                  <a:lnTo>
                    <a:pt x="1385" y="877"/>
                  </a:lnTo>
                  <a:lnTo>
                    <a:pt x="1396" y="858"/>
                  </a:lnTo>
                  <a:lnTo>
                    <a:pt x="1405" y="818"/>
                  </a:lnTo>
                  <a:lnTo>
                    <a:pt x="1403" y="774"/>
                  </a:lnTo>
                  <a:lnTo>
                    <a:pt x="1392" y="729"/>
                  </a:lnTo>
                  <a:lnTo>
                    <a:pt x="1381" y="706"/>
                  </a:lnTo>
                  <a:lnTo>
                    <a:pt x="1367" y="677"/>
                  </a:lnTo>
                  <a:lnTo>
                    <a:pt x="1306" y="528"/>
                  </a:lnTo>
                  <a:lnTo>
                    <a:pt x="1283" y="448"/>
                  </a:lnTo>
                  <a:lnTo>
                    <a:pt x="1274" y="398"/>
                  </a:lnTo>
                  <a:lnTo>
                    <a:pt x="1274" y="378"/>
                  </a:lnTo>
                  <a:lnTo>
                    <a:pt x="1275" y="339"/>
                  </a:lnTo>
                  <a:lnTo>
                    <a:pt x="1292" y="265"/>
                  </a:lnTo>
                  <a:lnTo>
                    <a:pt x="1324" y="197"/>
                  </a:lnTo>
                  <a:lnTo>
                    <a:pt x="1370" y="138"/>
                  </a:lnTo>
                  <a:lnTo>
                    <a:pt x="1427" y="86"/>
                  </a:lnTo>
                  <a:lnTo>
                    <a:pt x="1494" y="46"/>
                  </a:lnTo>
                  <a:lnTo>
                    <a:pt x="1571" y="17"/>
                  </a:lnTo>
                  <a:lnTo>
                    <a:pt x="1652" y="2"/>
                  </a:lnTo>
                  <a:lnTo>
                    <a:pt x="1696" y="0"/>
                  </a:lnTo>
                  <a:lnTo>
                    <a:pt x="1739" y="2"/>
                  </a:lnTo>
                  <a:lnTo>
                    <a:pt x="1822" y="17"/>
                  </a:lnTo>
                  <a:lnTo>
                    <a:pt x="1897" y="46"/>
                  </a:lnTo>
                  <a:lnTo>
                    <a:pt x="1965" y="86"/>
                  </a:lnTo>
                  <a:lnTo>
                    <a:pt x="2023" y="138"/>
                  </a:lnTo>
                  <a:lnTo>
                    <a:pt x="2068" y="197"/>
                  </a:lnTo>
                  <a:lnTo>
                    <a:pt x="2101" y="265"/>
                  </a:lnTo>
                  <a:lnTo>
                    <a:pt x="2118" y="339"/>
                  </a:lnTo>
                  <a:lnTo>
                    <a:pt x="2119" y="378"/>
                  </a:lnTo>
                  <a:lnTo>
                    <a:pt x="2118" y="398"/>
                  </a:lnTo>
                  <a:lnTo>
                    <a:pt x="2110" y="448"/>
                  </a:lnTo>
                  <a:lnTo>
                    <a:pt x="2085" y="528"/>
                  </a:lnTo>
                  <a:lnTo>
                    <a:pt x="2026" y="677"/>
                  </a:lnTo>
                  <a:lnTo>
                    <a:pt x="2011" y="706"/>
                  </a:lnTo>
                  <a:lnTo>
                    <a:pt x="2001" y="729"/>
                  </a:lnTo>
                  <a:lnTo>
                    <a:pt x="1988" y="774"/>
                  </a:lnTo>
                  <a:lnTo>
                    <a:pt x="1988" y="818"/>
                  </a:lnTo>
                  <a:lnTo>
                    <a:pt x="1997" y="858"/>
                  </a:lnTo>
                  <a:lnTo>
                    <a:pt x="2007" y="877"/>
                  </a:lnTo>
                  <a:lnTo>
                    <a:pt x="2018" y="895"/>
                  </a:lnTo>
                  <a:lnTo>
                    <a:pt x="2049" y="925"/>
                  </a:lnTo>
                  <a:lnTo>
                    <a:pt x="2089" y="947"/>
                  </a:lnTo>
                  <a:lnTo>
                    <a:pt x="2137" y="961"/>
                  </a:lnTo>
                  <a:lnTo>
                    <a:pt x="2164" y="965"/>
                  </a:lnTo>
                  <a:lnTo>
                    <a:pt x="2164" y="966"/>
                  </a:lnTo>
                  <a:lnTo>
                    <a:pt x="2176" y="966"/>
                  </a:lnTo>
                  <a:lnTo>
                    <a:pt x="2198" y="966"/>
                  </a:lnTo>
                  <a:lnTo>
                    <a:pt x="3270" y="966"/>
                  </a:lnTo>
                  <a:lnTo>
                    <a:pt x="3281" y="966"/>
                  </a:lnTo>
                  <a:lnTo>
                    <a:pt x="3503" y="966"/>
                  </a:lnTo>
                  <a:lnTo>
                    <a:pt x="3503" y="2175"/>
                  </a:lnTo>
                  <a:lnTo>
                    <a:pt x="3503" y="2200"/>
                  </a:lnTo>
                  <a:lnTo>
                    <a:pt x="3508" y="2241"/>
                  </a:lnTo>
                  <a:lnTo>
                    <a:pt x="3526" y="2296"/>
                  </a:lnTo>
                  <a:lnTo>
                    <a:pt x="3543" y="2326"/>
                  </a:lnTo>
                  <a:lnTo>
                    <a:pt x="3565" y="2350"/>
                  </a:lnTo>
                  <a:lnTo>
                    <a:pt x="3590" y="2370"/>
                  </a:lnTo>
                  <a:lnTo>
                    <a:pt x="3618" y="2383"/>
                  </a:lnTo>
                  <a:lnTo>
                    <a:pt x="3651" y="2389"/>
                  </a:lnTo>
                  <a:lnTo>
                    <a:pt x="3668" y="2391"/>
                  </a:lnTo>
                  <a:lnTo>
                    <a:pt x="3691" y="2389"/>
                  </a:lnTo>
                  <a:lnTo>
                    <a:pt x="3739" y="2378"/>
                  </a:lnTo>
                  <a:lnTo>
                    <a:pt x="3764" y="2366"/>
                  </a:lnTo>
                  <a:lnTo>
                    <a:pt x="3792" y="2352"/>
                  </a:lnTo>
                  <a:lnTo>
                    <a:pt x="3941" y="2292"/>
                  </a:lnTo>
                  <a:lnTo>
                    <a:pt x="4022" y="2269"/>
                  </a:lnTo>
                  <a:lnTo>
                    <a:pt x="4071" y="2260"/>
                  </a:lnTo>
                  <a:lnTo>
                    <a:pt x="4092" y="2258"/>
                  </a:lnTo>
                  <a:lnTo>
                    <a:pt x="4130" y="2260"/>
                  </a:lnTo>
                  <a:lnTo>
                    <a:pt x="4203" y="2276"/>
                  </a:lnTo>
                  <a:lnTo>
                    <a:pt x="4272" y="2309"/>
                  </a:lnTo>
                  <a:lnTo>
                    <a:pt x="4331" y="2354"/>
                  </a:lnTo>
                  <a:lnTo>
                    <a:pt x="4382" y="2413"/>
                  </a:lnTo>
                  <a:lnTo>
                    <a:pt x="4423" y="2480"/>
                  </a:lnTo>
                  <a:lnTo>
                    <a:pt x="4452" y="2555"/>
                  </a:lnTo>
                  <a:lnTo>
                    <a:pt x="4466" y="2638"/>
                  </a:lnTo>
                  <a:lnTo>
                    <a:pt x="4467" y="2681"/>
                  </a:lnTo>
                  <a:lnTo>
                    <a:pt x="4466" y="2725"/>
                  </a:lnTo>
                  <a:lnTo>
                    <a:pt x="4452" y="2807"/>
                  </a:lnTo>
                  <a:lnTo>
                    <a:pt x="4423" y="2883"/>
                  </a:lnTo>
                  <a:lnTo>
                    <a:pt x="4382" y="2950"/>
                  </a:lnTo>
                  <a:lnTo>
                    <a:pt x="4331" y="3007"/>
                  </a:lnTo>
                  <a:lnTo>
                    <a:pt x="4272" y="3053"/>
                  </a:lnTo>
                  <a:lnTo>
                    <a:pt x="4203" y="3085"/>
                  </a:lnTo>
                  <a:lnTo>
                    <a:pt x="4130" y="3102"/>
                  </a:lnTo>
                  <a:lnTo>
                    <a:pt x="4092" y="3103"/>
                  </a:lnTo>
                  <a:lnTo>
                    <a:pt x="4071" y="3103"/>
                  </a:lnTo>
                  <a:lnTo>
                    <a:pt x="4022" y="3094"/>
                  </a:lnTo>
                  <a:lnTo>
                    <a:pt x="3941" y="3071"/>
                  </a:lnTo>
                  <a:lnTo>
                    <a:pt x="3792" y="3010"/>
                  </a:lnTo>
                  <a:lnTo>
                    <a:pt x="3764" y="2996"/>
                  </a:lnTo>
                  <a:lnTo>
                    <a:pt x="3739" y="2985"/>
                  </a:lnTo>
                  <a:lnTo>
                    <a:pt x="3691" y="2972"/>
                  </a:lnTo>
                  <a:lnTo>
                    <a:pt x="3668" y="2972"/>
                  </a:lnTo>
                  <a:lnTo>
                    <a:pt x="3652" y="2972"/>
                  </a:lnTo>
                  <a:lnTo>
                    <a:pt x="3621" y="2979"/>
                  </a:lnTo>
                  <a:lnTo>
                    <a:pt x="3593" y="2991"/>
                  </a:lnTo>
                  <a:lnTo>
                    <a:pt x="3568" y="3009"/>
                  </a:lnTo>
                  <a:lnTo>
                    <a:pt x="3537" y="3045"/>
                  </a:lnTo>
                  <a:lnTo>
                    <a:pt x="3510" y="3110"/>
                  </a:lnTo>
                  <a:lnTo>
                    <a:pt x="3504" y="3150"/>
                  </a:lnTo>
                  <a:lnTo>
                    <a:pt x="3503" y="3150"/>
                  </a:lnTo>
                  <a:lnTo>
                    <a:pt x="3503" y="3162"/>
                  </a:lnTo>
                  <a:lnTo>
                    <a:pt x="3503" y="3184"/>
                  </a:lnTo>
                  <a:lnTo>
                    <a:pt x="3503" y="4488"/>
                  </a:lnTo>
                  <a:lnTo>
                    <a:pt x="3359" y="4486"/>
                  </a:lnTo>
                  <a:lnTo>
                    <a:pt x="3245" y="4486"/>
                  </a:lnTo>
                  <a:lnTo>
                    <a:pt x="2745" y="4486"/>
                  </a:lnTo>
                  <a:lnTo>
                    <a:pt x="2735" y="4486"/>
                  </a:lnTo>
                  <a:lnTo>
                    <a:pt x="2202" y="4485"/>
                  </a:lnTo>
                  <a:lnTo>
                    <a:pt x="2177" y="4486"/>
                  </a:lnTo>
                  <a:lnTo>
                    <a:pt x="2149" y="4489"/>
                  </a:lnTo>
                  <a:lnTo>
                    <a:pt x="2096" y="4502"/>
                  </a:lnTo>
                  <a:lnTo>
                    <a:pt x="2053" y="4525"/>
                  </a:lnTo>
                  <a:lnTo>
                    <a:pt x="2019" y="4556"/>
                  </a:lnTo>
                  <a:lnTo>
                    <a:pt x="2006" y="4574"/>
                  </a:lnTo>
                  <a:lnTo>
                    <a:pt x="1997" y="4593"/>
                  </a:lnTo>
                  <a:lnTo>
                    <a:pt x="1988" y="4634"/>
                  </a:lnTo>
                  <a:lnTo>
                    <a:pt x="1988" y="4677"/>
                  </a:lnTo>
                  <a:lnTo>
                    <a:pt x="2001" y="4722"/>
                  </a:lnTo>
                  <a:lnTo>
                    <a:pt x="2011" y="4746"/>
                  </a:lnTo>
                  <a:lnTo>
                    <a:pt x="2026" y="4775"/>
                  </a:lnTo>
                  <a:lnTo>
                    <a:pt x="2085" y="4923"/>
                  </a:lnTo>
                  <a:lnTo>
                    <a:pt x="2110" y="5005"/>
                  </a:lnTo>
                  <a:lnTo>
                    <a:pt x="2118" y="5053"/>
                  </a:lnTo>
                  <a:lnTo>
                    <a:pt x="2119" y="5074"/>
                  </a:lnTo>
                  <a:lnTo>
                    <a:pt x="2118" y="5112"/>
                  </a:lnTo>
                  <a:lnTo>
                    <a:pt x="2101" y="5186"/>
                  </a:lnTo>
                  <a:lnTo>
                    <a:pt x="2068" y="5254"/>
                  </a:lnTo>
                  <a:lnTo>
                    <a:pt x="2023" y="5313"/>
                  </a:lnTo>
                  <a:lnTo>
                    <a:pt x="1965" y="5365"/>
                  </a:lnTo>
                  <a:lnTo>
                    <a:pt x="1897" y="5405"/>
                  </a:lnTo>
                  <a:lnTo>
                    <a:pt x="1822" y="5434"/>
                  </a:lnTo>
                  <a:lnTo>
                    <a:pt x="1739" y="5449"/>
                  </a:lnTo>
                  <a:lnTo>
                    <a:pt x="1696" y="54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1118851" y="1611410"/>
              <a:ext cx="1872900" cy="12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Prospect</a:t>
              </a:r>
              <a:b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</a:br>
              <a:endParaRPr sz="26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623551" y="3450369"/>
              <a:ext cx="3091608" cy="492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accent5"/>
                  </a:solidFill>
                  <a:latin typeface="Rubik"/>
                  <a:ea typeface="Rubik"/>
                  <a:cs typeface="Rubik"/>
                  <a:sym typeface="Rubik"/>
                </a:rPr>
                <a:t>Prospect 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8"/>
          <p:cNvSpPr txBox="1"/>
          <p:nvPr/>
        </p:nvSpPr>
        <p:spPr>
          <a:xfrm>
            <a:off x="623552" y="3911903"/>
            <a:ext cx="209899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Population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Email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Active Term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Program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Source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Address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Address State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College State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College Name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High School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8"/>
          <p:cNvGrpSpPr/>
          <p:nvPr/>
        </p:nvGrpSpPr>
        <p:grpSpPr>
          <a:xfrm>
            <a:off x="4504710" y="1472878"/>
            <a:ext cx="3166112" cy="2439025"/>
            <a:chOff x="4504710" y="1472878"/>
            <a:chExt cx="3166112" cy="2439025"/>
          </a:xfrm>
        </p:grpSpPr>
        <p:sp>
          <p:nvSpPr>
            <p:cNvPr id="184" name="Google Shape;184;p18"/>
            <p:cNvSpPr/>
            <p:nvPr/>
          </p:nvSpPr>
          <p:spPr>
            <a:xfrm>
              <a:off x="5257029" y="1472878"/>
              <a:ext cx="1547641" cy="2003349"/>
            </a:xfrm>
            <a:custGeom>
              <a:avLst/>
              <a:gdLst/>
              <a:ahLst/>
              <a:cxnLst/>
              <a:rect l="l" t="t" r="r" b="b"/>
              <a:pathLst>
                <a:path w="3463" h="4485" extrusionOk="0">
                  <a:moveTo>
                    <a:pt x="1696" y="4485"/>
                  </a:moveTo>
                  <a:lnTo>
                    <a:pt x="1653" y="4483"/>
                  </a:lnTo>
                  <a:lnTo>
                    <a:pt x="1570" y="4468"/>
                  </a:lnTo>
                  <a:lnTo>
                    <a:pt x="1495" y="4439"/>
                  </a:lnTo>
                  <a:lnTo>
                    <a:pt x="1427" y="4399"/>
                  </a:lnTo>
                  <a:lnTo>
                    <a:pt x="1370" y="4347"/>
                  </a:lnTo>
                  <a:lnTo>
                    <a:pt x="1324" y="4288"/>
                  </a:lnTo>
                  <a:lnTo>
                    <a:pt x="1292" y="4220"/>
                  </a:lnTo>
                  <a:lnTo>
                    <a:pt x="1276" y="4146"/>
                  </a:lnTo>
                  <a:lnTo>
                    <a:pt x="1273" y="4108"/>
                  </a:lnTo>
                  <a:lnTo>
                    <a:pt x="1274" y="4087"/>
                  </a:lnTo>
                  <a:lnTo>
                    <a:pt x="1283" y="4039"/>
                  </a:lnTo>
                  <a:lnTo>
                    <a:pt x="1307" y="3957"/>
                  </a:lnTo>
                  <a:lnTo>
                    <a:pt x="1368" y="3809"/>
                  </a:lnTo>
                  <a:lnTo>
                    <a:pt x="1381" y="3781"/>
                  </a:lnTo>
                  <a:lnTo>
                    <a:pt x="1392" y="3756"/>
                  </a:lnTo>
                  <a:lnTo>
                    <a:pt x="1404" y="3711"/>
                  </a:lnTo>
                  <a:lnTo>
                    <a:pt x="1405" y="3668"/>
                  </a:lnTo>
                  <a:lnTo>
                    <a:pt x="1395" y="3627"/>
                  </a:lnTo>
                  <a:lnTo>
                    <a:pt x="1386" y="3608"/>
                  </a:lnTo>
                  <a:lnTo>
                    <a:pt x="1374" y="3590"/>
                  </a:lnTo>
                  <a:lnTo>
                    <a:pt x="1343" y="3561"/>
                  </a:lnTo>
                  <a:lnTo>
                    <a:pt x="1303" y="3539"/>
                  </a:lnTo>
                  <a:lnTo>
                    <a:pt x="1255" y="3524"/>
                  </a:lnTo>
                  <a:lnTo>
                    <a:pt x="1229" y="3520"/>
                  </a:lnTo>
                  <a:lnTo>
                    <a:pt x="1229" y="3519"/>
                  </a:lnTo>
                  <a:lnTo>
                    <a:pt x="1217" y="3519"/>
                  </a:lnTo>
                  <a:lnTo>
                    <a:pt x="1194" y="3519"/>
                  </a:lnTo>
                  <a:lnTo>
                    <a:pt x="184" y="3520"/>
                  </a:lnTo>
                  <a:lnTo>
                    <a:pt x="0" y="3520"/>
                  </a:lnTo>
                  <a:lnTo>
                    <a:pt x="0" y="2218"/>
                  </a:lnTo>
                  <a:lnTo>
                    <a:pt x="0" y="2206"/>
                  </a:lnTo>
                  <a:lnTo>
                    <a:pt x="0" y="2198"/>
                  </a:lnTo>
                  <a:lnTo>
                    <a:pt x="0" y="2198"/>
                  </a:lnTo>
                  <a:lnTo>
                    <a:pt x="4" y="2159"/>
                  </a:lnTo>
                  <a:lnTo>
                    <a:pt x="26" y="2097"/>
                  </a:lnTo>
                  <a:lnTo>
                    <a:pt x="53" y="2062"/>
                  </a:lnTo>
                  <a:lnTo>
                    <a:pt x="75" y="2045"/>
                  </a:lnTo>
                  <a:lnTo>
                    <a:pt x="100" y="2034"/>
                  </a:lnTo>
                  <a:lnTo>
                    <a:pt x="128" y="2029"/>
                  </a:lnTo>
                  <a:lnTo>
                    <a:pt x="143" y="2027"/>
                  </a:lnTo>
                  <a:lnTo>
                    <a:pt x="163" y="2029"/>
                  </a:lnTo>
                  <a:lnTo>
                    <a:pt x="208" y="2040"/>
                  </a:lnTo>
                  <a:lnTo>
                    <a:pt x="230" y="2049"/>
                  </a:lnTo>
                  <a:lnTo>
                    <a:pt x="262" y="2066"/>
                  </a:lnTo>
                  <a:lnTo>
                    <a:pt x="412" y="2127"/>
                  </a:lnTo>
                  <a:lnTo>
                    <a:pt x="495" y="2150"/>
                  </a:lnTo>
                  <a:lnTo>
                    <a:pt x="545" y="2158"/>
                  </a:lnTo>
                  <a:lnTo>
                    <a:pt x="567" y="2159"/>
                  </a:lnTo>
                  <a:lnTo>
                    <a:pt x="608" y="2158"/>
                  </a:lnTo>
                  <a:lnTo>
                    <a:pt x="685" y="2140"/>
                  </a:lnTo>
                  <a:lnTo>
                    <a:pt x="757" y="2106"/>
                  </a:lnTo>
                  <a:lnTo>
                    <a:pt x="821" y="2058"/>
                  </a:lnTo>
                  <a:lnTo>
                    <a:pt x="874" y="1999"/>
                  </a:lnTo>
                  <a:lnTo>
                    <a:pt x="918" y="1927"/>
                  </a:lnTo>
                  <a:lnTo>
                    <a:pt x="948" y="1847"/>
                  </a:lnTo>
                  <a:lnTo>
                    <a:pt x="963" y="1762"/>
                  </a:lnTo>
                  <a:lnTo>
                    <a:pt x="964" y="1715"/>
                  </a:lnTo>
                  <a:lnTo>
                    <a:pt x="963" y="1669"/>
                  </a:lnTo>
                  <a:lnTo>
                    <a:pt x="948" y="1583"/>
                  </a:lnTo>
                  <a:lnTo>
                    <a:pt x="918" y="1504"/>
                  </a:lnTo>
                  <a:lnTo>
                    <a:pt x="874" y="1432"/>
                  </a:lnTo>
                  <a:lnTo>
                    <a:pt x="821" y="1373"/>
                  </a:lnTo>
                  <a:lnTo>
                    <a:pt x="757" y="1325"/>
                  </a:lnTo>
                  <a:lnTo>
                    <a:pt x="685" y="1290"/>
                  </a:lnTo>
                  <a:lnTo>
                    <a:pt x="608" y="1273"/>
                  </a:lnTo>
                  <a:lnTo>
                    <a:pt x="567" y="1272"/>
                  </a:lnTo>
                  <a:lnTo>
                    <a:pt x="545" y="1272"/>
                  </a:lnTo>
                  <a:lnTo>
                    <a:pt x="495" y="1281"/>
                  </a:lnTo>
                  <a:lnTo>
                    <a:pt x="412" y="1304"/>
                  </a:lnTo>
                  <a:lnTo>
                    <a:pt x="262" y="1365"/>
                  </a:lnTo>
                  <a:lnTo>
                    <a:pt x="230" y="1380"/>
                  </a:lnTo>
                  <a:lnTo>
                    <a:pt x="208" y="1391"/>
                  </a:lnTo>
                  <a:lnTo>
                    <a:pt x="163" y="1402"/>
                  </a:lnTo>
                  <a:lnTo>
                    <a:pt x="143" y="1402"/>
                  </a:lnTo>
                  <a:lnTo>
                    <a:pt x="128" y="1402"/>
                  </a:lnTo>
                  <a:lnTo>
                    <a:pt x="100" y="1396"/>
                  </a:lnTo>
                  <a:lnTo>
                    <a:pt x="75" y="1384"/>
                  </a:lnTo>
                  <a:lnTo>
                    <a:pt x="53" y="1367"/>
                  </a:lnTo>
                  <a:lnTo>
                    <a:pt x="26" y="1334"/>
                  </a:lnTo>
                  <a:lnTo>
                    <a:pt x="4" y="1272"/>
                  </a:lnTo>
                  <a:lnTo>
                    <a:pt x="0" y="1233"/>
                  </a:lnTo>
                  <a:lnTo>
                    <a:pt x="0" y="1209"/>
                  </a:lnTo>
                  <a:lnTo>
                    <a:pt x="0" y="0"/>
                  </a:lnTo>
                  <a:lnTo>
                    <a:pt x="2165" y="0"/>
                  </a:lnTo>
                  <a:lnTo>
                    <a:pt x="2165" y="0"/>
                  </a:lnTo>
                  <a:lnTo>
                    <a:pt x="2175" y="0"/>
                  </a:lnTo>
                  <a:lnTo>
                    <a:pt x="2198" y="0"/>
                  </a:lnTo>
                  <a:lnTo>
                    <a:pt x="3270" y="0"/>
                  </a:lnTo>
                  <a:lnTo>
                    <a:pt x="3281" y="0"/>
                  </a:lnTo>
                  <a:lnTo>
                    <a:pt x="3463" y="0"/>
                  </a:lnTo>
                  <a:lnTo>
                    <a:pt x="3463" y="1209"/>
                  </a:lnTo>
                  <a:lnTo>
                    <a:pt x="3463" y="1234"/>
                  </a:lnTo>
                  <a:lnTo>
                    <a:pt x="3460" y="1272"/>
                  </a:lnTo>
                  <a:lnTo>
                    <a:pt x="3438" y="1334"/>
                  </a:lnTo>
                  <a:lnTo>
                    <a:pt x="3410" y="1367"/>
                  </a:lnTo>
                  <a:lnTo>
                    <a:pt x="3388" y="1384"/>
                  </a:lnTo>
                  <a:lnTo>
                    <a:pt x="3364" y="1396"/>
                  </a:lnTo>
                  <a:lnTo>
                    <a:pt x="3335" y="1402"/>
                  </a:lnTo>
                  <a:lnTo>
                    <a:pt x="3320" y="1402"/>
                  </a:lnTo>
                  <a:lnTo>
                    <a:pt x="3299" y="1402"/>
                  </a:lnTo>
                  <a:lnTo>
                    <a:pt x="3256" y="1391"/>
                  </a:lnTo>
                  <a:lnTo>
                    <a:pt x="3234" y="1380"/>
                  </a:lnTo>
                  <a:lnTo>
                    <a:pt x="3202" y="1365"/>
                  </a:lnTo>
                  <a:lnTo>
                    <a:pt x="3050" y="1304"/>
                  </a:lnTo>
                  <a:lnTo>
                    <a:pt x="2968" y="1281"/>
                  </a:lnTo>
                  <a:lnTo>
                    <a:pt x="2919" y="1272"/>
                  </a:lnTo>
                  <a:lnTo>
                    <a:pt x="2897" y="1272"/>
                  </a:lnTo>
                  <a:lnTo>
                    <a:pt x="2856" y="1273"/>
                  </a:lnTo>
                  <a:lnTo>
                    <a:pt x="2778" y="1290"/>
                  </a:lnTo>
                  <a:lnTo>
                    <a:pt x="2706" y="1325"/>
                  </a:lnTo>
                  <a:lnTo>
                    <a:pt x="2643" y="1373"/>
                  </a:lnTo>
                  <a:lnTo>
                    <a:pt x="2589" y="1432"/>
                  </a:lnTo>
                  <a:lnTo>
                    <a:pt x="2546" y="1504"/>
                  </a:lnTo>
                  <a:lnTo>
                    <a:pt x="2516" y="1583"/>
                  </a:lnTo>
                  <a:lnTo>
                    <a:pt x="2500" y="1669"/>
                  </a:lnTo>
                  <a:lnTo>
                    <a:pt x="2499" y="1715"/>
                  </a:lnTo>
                  <a:lnTo>
                    <a:pt x="2500" y="1762"/>
                  </a:lnTo>
                  <a:lnTo>
                    <a:pt x="2516" y="1847"/>
                  </a:lnTo>
                  <a:lnTo>
                    <a:pt x="2546" y="1927"/>
                  </a:lnTo>
                  <a:lnTo>
                    <a:pt x="2589" y="1999"/>
                  </a:lnTo>
                  <a:lnTo>
                    <a:pt x="2643" y="2058"/>
                  </a:lnTo>
                  <a:lnTo>
                    <a:pt x="2706" y="2106"/>
                  </a:lnTo>
                  <a:lnTo>
                    <a:pt x="2778" y="2140"/>
                  </a:lnTo>
                  <a:lnTo>
                    <a:pt x="2856" y="2158"/>
                  </a:lnTo>
                  <a:lnTo>
                    <a:pt x="2897" y="2159"/>
                  </a:lnTo>
                  <a:lnTo>
                    <a:pt x="2919" y="2158"/>
                  </a:lnTo>
                  <a:lnTo>
                    <a:pt x="2968" y="2150"/>
                  </a:lnTo>
                  <a:lnTo>
                    <a:pt x="3050" y="2127"/>
                  </a:lnTo>
                  <a:lnTo>
                    <a:pt x="3202" y="2066"/>
                  </a:lnTo>
                  <a:lnTo>
                    <a:pt x="3234" y="2049"/>
                  </a:lnTo>
                  <a:lnTo>
                    <a:pt x="3256" y="2040"/>
                  </a:lnTo>
                  <a:lnTo>
                    <a:pt x="3299" y="2029"/>
                  </a:lnTo>
                  <a:lnTo>
                    <a:pt x="3320" y="2027"/>
                  </a:lnTo>
                  <a:lnTo>
                    <a:pt x="3335" y="2029"/>
                  </a:lnTo>
                  <a:lnTo>
                    <a:pt x="3364" y="2034"/>
                  </a:lnTo>
                  <a:lnTo>
                    <a:pt x="3388" y="2045"/>
                  </a:lnTo>
                  <a:lnTo>
                    <a:pt x="3410" y="2062"/>
                  </a:lnTo>
                  <a:lnTo>
                    <a:pt x="3438" y="2097"/>
                  </a:lnTo>
                  <a:lnTo>
                    <a:pt x="3460" y="2159"/>
                  </a:lnTo>
                  <a:lnTo>
                    <a:pt x="3463" y="2198"/>
                  </a:lnTo>
                  <a:lnTo>
                    <a:pt x="3463" y="2198"/>
                  </a:lnTo>
                  <a:lnTo>
                    <a:pt x="3463" y="2206"/>
                  </a:lnTo>
                  <a:lnTo>
                    <a:pt x="3463" y="2218"/>
                  </a:lnTo>
                  <a:lnTo>
                    <a:pt x="3463" y="3520"/>
                  </a:lnTo>
                  <a:lnTo>
                    <a:pt x="3360" y="3520"/>
                  </a:lnTo>
                  <a:lnTo>
                    <a:pt x="3246" y="3520"/>
                  </a:lnTo>
                  <a:lnTo>
                    <a:pt x="2744" y="3520"/>
                  </a:lnTo>
                  <a:lnTo>
                    <a:pt x="2734" y="3520"/>
                  </a:lnTo>
                  <a:lnTo>
                    <a:pt x="2202" y="3519"/>
                  </a:lnTo>
                  <a:lnTo>
                    <a:pt x="2178" y="3520"/>
                  </a:lnTo>
                  <a:lnTo>
                    <a:pt x="2148" y="3523"/>
                  </a:lnTo>
                  <a:lnTo>
                    <a:pt x="2096" y="3536"/>
                  </a:lnTo>
                  <a:lnTo>
                    <a:pt x="2052" y="3559"/>
                  </a:lnTo>
                  <a:lnTo>
                    <a:pt x="2020" y="3590"/>
                  </a:lnTo>
                  <a:lnTo>
                    <a:pt x="2007" y="3608"/>
                  </a:lnTo>
                  <a:lnTo>
                    <a:pt x="1998" y="3627"/>
                  </a:lnTo>
                  <a:lnTo>
                    <a:pt x="1987" y="3668"/>
                  </a:lnTo>
                  <a:lnTo>
                    <a:pt x="1988" y="3711"/>
                  </a:lnTo>
                  <a:lnTo>
                    <a:pt x="2000" y="3756"/>
                  </a:lnTo>
                  <a:lnTo>
                    <a:pt x="2012" y="3781"/>
                  </a:lnTo>
                  <a:lnTo>
                    <a:pt x="2025" y="3809"/>
                  </a:lnTo>
                  <a:lnTo>
                    <a:pt x="2086" y="3957"/>
                  </a:lnTo>
                  <a:lnTo>
                    <a:pt x="2109" y="4039"/>
                  </a:lnTo>
                  <a:lnTo>
                    <a:pt x="2118" y="4087"/>
                  </a:lnTo>
                  <a:lnTo>
                    <a:pt x="2119" y="4108"/>
                  </a:lnTo>
                  <a:lnTo>
                    <a:pt x="2117" y="4146"/>
                  </a:lnTo>
                  <a:lnTo>
                    <a:pt x="2100" y="4220"/>
                  </a:lnTo>
                  <a:lnTo>
                    <a:pt x="2069" y="4288"/>
                  </a:lnTo>
                  <a:lnTo>
                    <a:pt x="2022" y="4347"/>
                  </a:lnTo>
                  <a:lnTo>
                    <a:pt x="1965" y="4399"/>
                  </a:lnTo>
                  <a:lnTo>
                    <a:pt x="1898" y="4439"/>
                  </a:lnTo>
                  <a:lnTo>
                    <a:pt x="1823" y="4468"/>
                  </a:lnTo>
                  <a:lnTo>
                    <a:pt x="1740" y="4483"/>
                  </a:lnTo>
                  <a:lnTo>
                    <a:pt x="1696" y="44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5128903" y="1625280"/>
              <a:ext cx="1803900" cy="12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Applicant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4504710" y="3419603"/>
              <a:ext cx="3166112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accent6"/>
                  </a:solidFill>
                  <a:latin typeface="Rubik"/>
                  <a:ea typeface="Rubik"/>
                  <a:cs typeface="Rubik"/>
                  <a:sym typeface="Rubik"/>
                </a:rPr>
                <a:t>Applicant 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18"/>
          <p:cNvSpPr txBox="1"/>
          <p:nvPr/>
        </p:nvSpPr>
        <p:spPr>
          <a:xfrm>
            <a:off x="4504710" y="3826956"/>
            <a:ext cx="21735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Population</a:t>
            </a:r>
            <a:endParaRPr sz="1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Email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Active Term</a:t>
            </a:r>
            <a:endParaRPr sz="1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Program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Program Type</a:t>
            </a:r>
            <a:endParaRPr sz="1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Address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Citizenship Country</a:t>
            </a:r>
            <a:endParaRPr sz="1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College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College GPA</a:t>
            </a:r>
            <a:endParaRPr sz="16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High School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High School GPA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18"/>
          <p:cNvGrpSpPr/>
          <p:nvPr/>
        </p:nvGrpSpPr>
        <p:grpSpPr>
          <a:xfrm>
            <a:off x="8508011" y="1462157"/>
            <a:ext cx="3386550" cy="2482969"/>
            <a:chOff x="8508011" y="1462157"/>
            <a:chExt cx="3386550" cy="2482969"/>
          </a:xfrm>
        </p:grpSpPr>
        <p:sp>
          <p:nvSpPr>
            <p:cNvPr id="189" name="Google Shape;189;p18"/>
            <p:cNvSpPr/>
            <p:nvPr/>
          </p:nvSpPr>
          <p:spPr>
            <a:xfrm>
              <a:off x="8666891" y="1462157"/>
              <a:ext cx="2444771" cy="2014080"/>
            </a:xfrm>
            <a:custGeom>
              <a:avLst/>
              <a:gdLst/>
              <a:ahLst/>
              <a:cxnLst/>
              <a:rect l="l" t="t" r="r" b="b"/>
              <a:pathLst>
                <a:path w="5471" h="4509" extrusionOk="0">
                  <a:moveTo>
                    <a:pt x="4505" y="0"/>
                  </a:moveTo>
                  <a:lnTo>
                    <a:pt x="4505" y="0"/>
                  </a:lnTo>
                  <a:lnTo>
                    <a:pt x="4505" y="19"/>
                  </a:lnTo>
                  <a:lnTo>
                    <a:pt x="3286" y="19"/>
                  </a:lnTo>
                  <a:lnTo>
                    <a:pt x="3261" y="19"/>
                  </a:lnTo>
                  <a:lnTo>
                    <a:pt x="3234" y="22"/>
                  </a:lnTo>
                  <a:lnTo>
                    <a:pt x="3186" y="35"/>
                  </a:lnTo>
                  <a:lnTo>
                    <a:pt x="3146" y="54"/>
                  </a:lnTo>
                  <a:lnTo>
                    <a:pt x="3115" y="81"/>
                  </a:lnTo>
                  <a:lnTo>
                    <a:pt x="3094" y="114"/>
                  </a:lnTo>
                  <a:lnTo>
                    <a:pt x="3082" y="153"/>
                  </a:lnTo>
                  <a:lnTo>
                    <a:pt x="3082" y="194"/>
                  </a:lnTo>
                  <a:lnTo>
                    <a:pt x="3094" y="241"/>
                  </a:lnTo>
                  <a:lnTo>
                    <a:pt x="3104" y="264"/>
                  </a:lnTo>
                  <a:lnTo>
                    <a:pt x="3119" y="291"/>
                  </a:lnTo>
                  <a:lnTo>
                    <a:pt x="3179" y="443"/>
                  </a:lnTo>
                  <a:lnTo>
                    <a:pt x="3203" y="525"/>
                  </a:lnTo>
                  <a:lnTo>
                    <a:pt x="3212" y="575"/>
                  </a:lnTo>
                  <a:lnTo>
                    <a:pt x="3213" y="597"/>
                  </a:lnTo>
                  <a:lnTo>
                    <a:pt x="3212" y="636"/>
                  </a:lnTo>
                  <a:lnTo>
                    <a:pt x="3194" y="713"/>
                  </a:lnTo>
                  <a:lnTo>
                    <a:pt x="3161" y="781"/>
                  </a:lnTo>
                  <a:lnTo>
                    <a:pt x="3115" y="843"/>
                  </a:lnTo>
                  <a:lnTo>
                    <a:pt x="3056" y="897"/>
                  </a:lnTo>
                  <a:lnTo>
                    <a:pt x="2986" y="938"/>
                  </a:lnTo>
                  <a:lnTo>
                    <a:pt x="2909" y="967"/>
                  </a:lnTo>
                  <a:lnTo>
                    <a:pt x="2824" y="982"/>
                  </a:lnTo>
                  <a:lnTo>
                    <a:pt x="2780" y="983"/>
                  </a:lnTo>
                  <a:lnTo>
                    <a:pt x="2735" y="982"/>
                  </a:lnTo>
                  <a:lnTo>
                    <a:pt x="2651" y="967"/>
                  </a:lnTo>
                  <a:lnTo>
                    <a:pt x="2573" y="938"/>
                  </a:lnTo>
                  <a:lnTo>
                    <a:pt x="2503" y="897"/>
                  </a:lnTo>
                  <a:lnTo>
                    <a:pt x="2445" y="843"/>
                  </a:lnTo>
                  <a:lnTo>
                    <a:pt x="2398" y="781"/>
                  </a:lnTo>
                  <a:lnTo>
                    <a:pt x="2366" y="713"/>
                  </a:lnTo>
                  <a:lnTo>
                    <a:pt x="2347" y="636"/>
                  </a:lnTo>
                  <a:lnTo>
                    <a:pt x="2346" y="597"/>
                  </a:lnTo>
                  <a:lnTo>
                    <a:pt x="2347" y="575"/>
                  </a:lnTo>
                  <a:lnTo>
                    <a:pt x="2356" y="525"/>
                  </a:lnTo>
                  <a:lnTo>
                    <a:pt x="2380" y="443"/>
                  </a:lnTo>
                  <a:lnTo>
                    <a:pt x="2442" y="291"/>
                  </a:lnTo>
                  <a:lnTo>
                    <a:pt x="2455" y="264"/>
                  </a:lnTo>
                  <a:lnTo>
                    <a:pt x="2465" y="241"/>
                  </a:lnTo>
                  <a:lnTo>
                    <a:pt x="2477" y="194"/>
                  </a:lnTo>
                  <a:lnTo>
                    <a:pt x="2477" y="153"/>
                  </a:lnTo>
                  <a:lnTo>
                    <a:pt x="2467" y="114"/>
                  </a:lnTo>
                  <a:lnTo>
                    <a:pt x="2445" y="81"/>
                  </a:lnTo>
                  <a:lnTo>
                    <a:pt x="2413" y="54"/>
                  </a:lnTo>
                  <a:lnTo>
                    <a:pt x="2373" y="35"/>
                  </a:lnTo>
                  <a:lnTo>
                    <a:pt x="2325" y="22"/>
                  </a:lnTo>
                  <a:lnTo>
                    <a:pt x="2298" y="19"/>
                  </a:lnTo>
                  <a:lnTo>
                    <a:pt x="2306" y="19"/>
                  </a:lnTo>
                  <a:lnTo>
                    <a:pt x="2311" y="19"/>
                  </a:lnTo>
                  <a:lnTo>
                    <a:pt x="2301" y="19"/>
                  </a:lnTo>
                  <a:lnTo>
                    <a:pt x="2277" y="19"/>
                  </a:lnTo>
                  <a:lnTo>
                    <a:pt x="963" y="19"/>
                  </a:lnTo>
                  <a:lnTo>
                    <a:pt x="964" y="107"/>
                  </a:lnTo>
                  <a:lnTo>
                    <a:pt x="964" y="215"/>
                  </a:lnTo>
                  <a:lnTo>
                    <a:pt x="964" y="1224"/>
                  </a:lnTo>
                  <a:lnTo>
                    <a:pt x="964" y="1248"/>
                  </a:lnTo>
                  <a:lnTo>
                    <a:pt x="966" y="1258"/>
                  </a:lnTo>
                  <a:lnTo>
                    <a:pt x="964" y="1253"/>
                  </a:lnTo>
                  <a:lnTo>
                    <a:pt x="964" y="1244"/>
                  </a:lnTo>
                  <a:lnTo>
                    <a:pt x="961" y="1285"/>
                  </a:lnTo>
                  <a:lnTo>
                    <a:pt x="936" y="1352"/>
                  </a:lnTo>
                  <a:lnTo>
                    <a:pt x="906" y="1388"/>
                  </a:lnTo>
                  <a:lnTo>
                    <a:pt x="883" y="1406"/>
                  </a:lnTo>
                  <a:lnTo>
                    <a:pt x="856" y="1418"/>
                  </a:lnTo>
                  <a:lnTo>
                    <a:pt x="826" y="1424"/>
                  </a:lnTo>
                  <a:lnTo>
                    <a:pt x="810" y="1424"/>
                  </a:lnTo>
                  <a:lnTo>
                    <a:pt x="789" y="1424"/>
                  </a:lnTo>
                  <a:lnTo>
                    <a:pt x="743" y="1412"/>
                  </a:lnTo>
                  <a:lnTo>
                    <a:pt x="719" y="1401"/>
                  </a:lnTo>
                  <a:lnTo>
                    <a:pt x="692" y="1388"/>
                  </a:lnTo>
                  <a:lnTo>
                    <a:pt x="542" y="1327"/>
                  </a:lnTo>
                  <a:lnTo>
                    <a:pt x="459" y="1302"/>
                  </a:lnTo>
                  <a:lnTo>
                    <a:pt x="408" y="1293"/>
                  </a:lnTo>
                  <a:lnTo>
                    <a:pt x="388" y="1293"/>
                  </a:lnTo>
                  <a:lnTo>
                    <a:pt x="347" y="1294"/>
                  </a:lnTo>
                  <a:lnTo>
                    <a:pt x="271" y="1311"/>
                  </a:lnTo>
                  <a:lnTo>
                    <a:pt x="202" y="1345"/>
                  </a:lnTo>
                  <a:lnTo>
                    <a:pt x="140" y="1392"/>
                  </a:lnTo>
                  <a:lnTo>
                    <a:pt x="88" y="1450"/>
                  </a:lnTo>
                  <a:lnTo>
                    <a:pt x="45" y="1519"/>
                  </a:lnTo>
                  <a:lnTo>
                    <a:pt x="17" y="1596"/>
                  </a:lnTo>
                  <a:lnTo>
                    <a:pt x="1" y="1682"/>
                  </a:lnTo>
                  <a:lnTo>
                    <a:pt x="0" y="1726"/>
                  </a:lnTo>
                  <a:lnTo>
                    <a:pt x="1" y="1770"/>
                  </a:lnTo>
                  <a:lnTo>
                    <a:pt x="17" y="1856"/>
                  </a:lnTo>
                  <a:lnTo>
                    <a:pt x="45" y="1933"/>
                  </a:lnTo>
                  <a:lnTo>
                    <a:pt x="88" y="2002"/>
                  </a:lnTo>
                  <a:lnTo>
                    <a:pt x="140" y="2062"/>
                  </a:lnTo>
                  <a:lnTo>
                    <a:pt x="202" y="2108"/>
                  </a:lnTo>
                  <a:lnTo>
                    <a:pt x="271" y="2141"/>
                  </a:lnTo>
                  <a:lnTo>
                    <a:pt x="347" y="2158"/>
                  </a:lnTo>
                  <a:lnTo>
                    <a:pt x="388" y="2160"/>
                  </a:lnTo>
                  <a:lnTo>
                    <a:pt x="408" y="2159"/>
                  </a:lnTo>
                  <a:lnTo>
                    <a:pt x="459" y="2150"/>
                  </a:lnTo>
                  <a:lnTo>
                    <a:pt x="542" y="2125"/>
                  </a:lnTo>
                  <a:lnTo>
                    <a:pt x="692" y="2064"/>
                  </a:lnTo>
                  <a:lnTo>
                    <a:pt x="719" y="2051"/>
                  </a:lnTo>
                  <a:lnTo>
                    <a:pt x="743" y="2040"/>
                  </a:lnTo>
                  <a:lnTo>
                    <a:pt x="789" y="2029"/>
                  </a:lnTo>
                  <a:lnTo>
                    <a:pt x="810" y="2028"/>
                  </a:lnTo>
                  <a:lnTo>
                    <a:pt x="826" y="2028"/>
                  </a:lnTo>
                  <a:lnTo>
                    <a:pt x="856" y="2035"/>
                  </a:lnTo>
                  <a:lnTo>
                    <a:pt x="883" y="2046"/>
                  </a:lnTo>
                  <a:lnTo>
                    <a:pt x="906" y="2064"/>
                  </a:lnTo>
                  <a:lnTo>
                    <a:pt x="936" y="2101"/>
                  </a:lnTo>
                  <a:lnTo>
                    <a:pt x="961" y="2167"/>
                  </a:lnTo>
                  <a:lnTo>
                    <a:pt x="964" y="2208"/>
                  </a:lnTo>
                  <a:lnTo>
                    <a:pt x="964" y="2233"/>
                  </a:lnTo>
                  <a:lnTo>
                    <a:pt x="964" y="2764"/>
                  </a:lnTo>
                  <a:lnTo>
                    <a:pt x="963" y="2764"/>
                  </a:lnTo>
                  <a:lnTo>
                    <a:pt x="963" y="3275"/>
                  </a:lnTo>
                  <a:lnTo>
                    <a:pt x="963" y="3419"/>
                  </a:lnTo>
                  <a:lnTo>
                    <a:pt x="963" y="3543"/>
                  </a:lnTo>
                  <a:lnTo>
                    <a:pt x="2277" y="3543"/>
                  </a:lnTo>
                  <a:lnTo>
                    <a:pt x="2299" y="3543"/>
                  </a:lnTo>
                  <a:lnTo>
                    <a:pt x="2311" y="3543"/>
                  </a:lnTo>
                  <a:lnTo>
                    <a:pt x="2311" y="3543"/>
                  </a:lnTo>
                  <a:lnTo>
                    <a:pt x="2312" y="3543"/>
                  </a:lnTo>
                  <a:lnTo>
                    <a:pt x="2311" y="3543"/>
                  </a:lnTo>
                  <a:lnTo>
                    <a:pt x="2311" y="3543"/>
                  </a:lnTo>
                  <a:lnTo>
                    <a:pt x="2306" y="3543"/>
                  </a:lnTo>
                  <a:lnTo>
                    <a:pt x="2298" y="3545"/>
                  </a:lnTo>
                  <a:lnTo>
                    <a:pt x="2325" y="3547"/>
                  </a:lnTo>
                  <a:lnTo>
                    <a:pt x="2373" y="3559"/>
                  </a:lnTo>
                  <a:lnTo>
                    <a:pt x="2413" y="3580"/>
                  </a:lnTo>
                  <a:lnTo>
                    <a:pt x="2445" y="3605"/>
                  </a:lnTo>
                  <a:lnTo>
                    <a:pt x="2467" y="3639"/>
                  </a:lnTo>
                  <a:lnTo>
                    <a:pt x="2477" y="3677"/>
                  </a:lnTo>
                  <a:lnTo>
                    <a:pt x="2477" y="3720"/>
                  </a:lnTo>
                  <a:lnTo>
                    <a:pt x="2465" y="3765"/>
                  </a:lnTo>
                  <a:lnTo>
                    <a:pt x="2455" y="3790"/>
                  </a:lnTo>
                  <a:lnTo>
                    <a:pt x="2442" y="3817"/>
                  </a:lnTo>
                  <a:lnTo>
                    <a:pt x="2380" y="3967"/>
                  </a:lnTo>
                  <a:lnTo>
                    <a:pt x="2356" y="4050"/>
                  </a:lnTo>
                  <a:lnTo>
                    <a:pt x="2347" y="4099"/>
                  </a:lnTo>
                  <a:lnTo>
                    <a:pt x="2346" y="4121"/>
                  </a:lnTo>
                  <a:lnTo>
                    <a:pt x="2347" y="4162"/>
                  </a:lnTo>
                  <a:lnTo>
                    <a:pt x="2366" y="4237"/>
                  </a:lnTo>
                  <a:lnTo>
                    <a:pt x="2398" y="4307"/>
                  </a:lnTo>
                  <a:lnTo>
                    <a:pt x="2445" y="4369"/>
                  </a:lnTo>
                  <a:lnTo>
                    <a:pt x="2503" y="4421"/>
                  </a:lnTo>
                  <a:lnTo>
                    <a:pt x="2573" y="4462"/>
                  </a:lnTo>
                  <a:lnTo>
                    <a:pt x="2651" y="4492"/>
                  </a:lnTo>
                  <a:lnTo>
                    <a:pt x="2735" y="4508"/>
                  </a:lnTo>
                  <a:lnTo>
                    <a:pt x="2780" y="4509"/>
                  </a:lnTo>
                  <a:lnTo>
                    <a:pt x="2824" y="4508"/>
                  </a:lnTo>
                  <a:lnTo>
                    <a:pt x="2909" y="4492"/>
                  </a:lnTo>
                  <a:lnTo>
                    <a:pt x="2986" y="4462"/>
                  </a:lnTo>
                  <a:lnTo>
                    <a:pt x="3056" y="4421"/>
                  </a:lnTo>
                  <a:lnTo>
                    <a:pt x="3115" y="4369"/>
                  </a:lnTo>
                  <a:lnTo>
                    <a:pt x="3161" y="4307"/>
                  </a:lnTo>
                  <a:lnTo>
                    <a:pt x="3194" y="4237"/>
                  </a:lnTo>
                  <a:lnTo>
                    <a:pt x="3212" y="4162"/>
                  </a:lnTo>
                  <a:lnTo>
                    <a:pt x="3213" y="4121"/>
                  </a:lnTo>
                  <a:lnTo>
                    <a:pt x="3212" y="4099"/>
                  </a:lnTo>
                  <a:lnTo>
                    <a:pt x="3203" y="4050"/>
                  </a:lnTo>
                  <a:lnTo>
                    <a:pt x="3179" y="3967"/>
                  </a:lnTo>
                  <a:lnTo>
                    <a:pt x="3119" y="3817"/>
                  </a:lnTo>
                  <a:lnTo>
                    <a:pt x="3104" y="3790"/>
                  </a:lnTo>
                  <a:lnTo>
                    <a:pt x="3094" y="3765"/>
                  </a:lnTo>
                  <a:lnTo>
                    <a:pt x="3082" y="3720"/>
                  </a:lnTo>
                  <a:lnTo>
                    <a:pt x="3082" y="3677"/>
                  </a:lnTo>
                  <a:lnTo>
                    <a:pt x="3094" y="3639"/>
                  </a:lnTo>
                  <a:lnTo>
                    <a:pt x="3115" y="3605"/>
                  </a:lnTo>
                  <a:lnTo>
                    <a:pt x="3146" y="3580"/>
                  </a:lnTo>
                  <a:lnTo>
                    <a:pt x="3186" y="3559"/>
                  </a:lnTo>
                  <a:lnTo>
                    <a:pt x="3234" y="3547"/>
                  </a:lnTo>
                  <a:lnTo>
                    <a:pt x="3261" y="3545"/>
                  </a:lnTo>
                  <a:lnTo>
                    <a:pt x="3286" y="3543"/>
                  </a:lnTo>
                  <a:lnTo>
                    <a:pt x="4505" y="3543"/>
                  </a:lnTo>
                  <a:lnTo>
                    <a:pt x="4505" y="3311"/>
                  </a:lnTo>
                  <a:lnTo>
                    <a:pt x="4505" y="3311"/>
                  </a:lnTo>
                  <a:lnTo>
                    <a:pt x="4505" y="2228"/>
                  </a:lnTo>
                  <a:lnTo>
                    <a:pt x="4505" y="2207"/>
                  </a:lnTo>
                  <a:lnTo>
                    <a:pt x="4505" y="2195"/>
                  </a:lnTo>
                  <a:lnTo>
                    <a:pt x="4505" y="2194"/>
                  </a:lnTo>
                  <a:lnTo>
                    <a:pt x="4505" y="2194"/>
                  </a:lnTo>
                  <a:lnTo>
                    <a:pt x="4505" y="2194"/>
                  </a:lnTo>
                  <a:lnTo>
                    <a:pt x="4505" y="2195"/>
                  </a:lnTo>
                  <a:lnTo>
                    <a:pt x="4505" y="2200"/>
                  </a:lnTo>
                  <a:lnTo>
                    <a:pt x="4507" y="2208"/>
                  </a:lnTo>
                  <a:lnTo>
                    <a:pt x="4511" y="2167"/>
                  </a:lnTo>
                  <a:lnTo>
                    <a:pt x="4535" y="2101"/>
                  </a:lnTo>
                  <a:lnTo>
                    <a:pt x="4565" y="2064"/>
                  </a:lnTo>
                  <a:lnTo>
                    <a:pt x="4588" y="2046"/>
                  </a:lnTo>
                  <a:lnTo>
                    <a:pt x="4614" y="2035"/>
                  </a:lnTo>
                  <a:lnTo>
                    <a:pt x="4644" y="2028"/>
                  </a:lnTo>
                  <a:lnTo>
                    <a:pt x="4660" y="2028"/>
                  </a:lnTo>
                  <a:lnTo>
                    <a:pt x="4682" y="2029"/>
                  </a:lnTo>
                  <a:lnTo>
                    <a:pt x="4727" y="2040"/>
                  </a:lnTo>
                  <a:lnTo>
                    <a:pt x="4750" y="2051"/>
                  </a:lnTo>
                  <a:lnTo>
                    <a:pt x="4779" y="2064"/>
                  </a:lnTo>
                  <a:lnTo>
                    <a:pt x="4929" y="2125"/>
                  </a:lnTo>
                  <a:lnTo>
                    <a:pt x="5012" y="2150"/>
                  </a:lnTo>
                  <a:lnTo>
                    <a:pt x="5061" y="2159"/>
                  </a:lnTo>
                  <a:lnTo>
                    <a:pt x="5084" y="2160"/>
                  </a:lnTo>
                  <a:lnTo>
                    <a:pt x="5124" y="2158"/>
                  </a:lnTo>
                  <a:lnTo>
                    <a:pt x="5199" y="2141"/>
                  </a:lnTo>
                  <a:lnTo>
                    <a:pt x="5269" y="2108"/>
                  </a:lnTo>
                  <a:lnTo>
                    <a:pt x="5330" y="2062"/>
                  </a:lnTo>
                  <a:lnTo>
                    <a:pt x="5383" y="2002"/>
                  </a:lnTo>
                  <a:lnTo>
                    <a:pt x="5424" y="1933"/>
                  </a:lnTo>
                  <a:lnTo>
                    <a:pt x="5454" y="1856"/>
                  </a:lnTo>
                  <a:lnTo>
                    <a:pt x="5470" y="1771"/>
                  </a:lnTo>
                  <a:lnTo>
                    <a:pt x="5471" y="1726"/>
                  </a:lnTo>
                  <a:lnTo>
                    <a:pt x="5470" y="1682"/>
                  </a:lnTo>
                  <a:lnTo>
                    <a:pt x="5454" y="1598"/>
                  </a:lnTo>
                  <a:lnTo>
                    <a:pt x="5424" y="1519"/>
                  </a:lnTo>
                  <a:lnTo>
                    <a:pt x="5383" y="1450"/>
                  </a:lnTo>
                  <a:lnTo>
                    <a:pt x="5330" y="1392"/>
                  </a:lnTo>
                  <a:lnTo>
                    <a:pt x="5269" y="1345"/>
                  </a:lnTo>
                  <a:lnTo>
                    <a:pt x="5199" y="1311"/>
                  </a:lnTo>
                  <a:lnTo>
                    <a:pt x="5124" y="1294"/>
                  </a:lnTo>
                  <a:lnTo>
                    <a:pt x="5084" y="1293"/>
                  </a:lnTo>
                  <a:lnTo>
                    <a:pt x="5061" y="1293"/>
                  </a:lnTo>
                  <a:lnTo>
                    <a:pt x="5012" y="1302"/>
                  </a:lnTo>
                  <a:lnTo>
                    <a:pt x="4929" y="1327"/>
                  </a:lnTo>
                  <a:lnTo>
                    <a:pt x="4779" y="1388"/>
                  </a:lnTo>
                  <a:lnTo>
                    <a:pt x="4750" y="1402"/>
                  </a:lnTo>
                  <a:lnTo>
                    <a:pt x="4727" y="1412"/>
                  </a:lnTo>
                  <a:lnTo>
                    <a:pt x="4682" y="1424"/>
                  </a:lnTo>
                  <a:lnTo>
                    <a:pt x="4660" y="1424"/>
                  </a:lnTo>
                  <a:lnTo>
                    <a:pt x="4644" y="1424"/>
                  </a:lnTo>
                  <a:lnTo>
                    <a:pt x="4614" y="1418"/>
                  </a:lnTo>
                  <a:lnTo>
                    <a:pt x="4588" y="1406"/>
                  </a:lnTo>
                  <a:lnTo>
                    <a:pt x="4565" y="1388"/>
                  </a:lnTo>
                  <a:lnTo>
                    <a:pt x="4535" y="1352"/>
                  </a:lnTo>
                  <a:lnTo>
                    <a:pt x="4511" y="1285"/>
                  </a:lnTo>
                  <a:lnTo>
                    <a:pt x="4507" y="1245"/>
                  </a:lnTo>
                  <a:lnTo>
                    <a:pt x="4505" y="1221"/>
                  </a:lnTo>
                  <a:lnTo>
                    <a:pt x="4505" y="779"/>
                  </a:lnTo>
                  <a:lnTo>
                    <a:pt x="4505" y="0"/>
                  </a:lnTo>
                  <a:close/>
                </a:path>
              </a:pathLst>
            </a:custGeom>
            <a:solidFill>
              <a:srgbClr val="A590A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9033987" y="1884836"/>
              <a:ext cx="1710600" cy="8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Admitted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Rubik Medium"/>
                  <a:ea typeface="Rubik Medium"/>
                  <a:cs typeface="Rubik Medium"/>
                  <a:sym typeface="Rubik Medium"/>
                </a:rPr>
                <a:t>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8508011" y="3475654"/>
              <a:ext cx="3386550" cy="469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rgbClr val="A590A4"/>
                  </a:solidFill>
                  <a:latin typeface="Rubik"/>
                  <a:ea typeface="Rubik"/>
                  <a:cs typeface="Rubik"/>
                  <a:sym typeface="Rubik"/>
                </a:rPr>
                <a:t>Admitted Student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8460373" y="3885269"/>
            <a:ext cx="244491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Population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Email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Active Term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Program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Address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Citizenship Country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VISA Required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565885" y="383316"/>
            <a:ext cx="8683045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Schema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838200" y="1499016"/>
            <a:ext cx="13653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14990" y="-1"/>
            <a:ext cx="765120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 Medium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Quality of </a:t>
            </a:r>
            <a:br>
              <a:rPr lang="en-US"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Prospect Student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02" name="Google Shape;202;p19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5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14288" y="1259172"/>
            <a:ext cx="7666200" cy="5598827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14991" y="1293140"/>
            <a:ext cx="7651200" cy="4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Completeness vs Data Accuracy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5005" y="0"/>
            <a:ext cx="7665481" cy="12591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7681200" y="3239224"/>
            <a:ext cx="4487874" cy="3617253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744617" y="3309125"/>
            <a:ext cx="4293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37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Accuracy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7680488" y="1522"/>
            <a:ext cx="4488586" cy="32520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726018" y="49499"/>
            <a:ext cx="4443056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1B93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Completeness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7807004" y="729565"/>
            <a:ext cx="2737172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Distribution of student with null college information</a:t>
            </a:r>
            <a:endParaRPr sz="20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l="603" b="-558"/>
          <a:stretch/>
        </p:blipFill>
        <p:spPr>
          <a:xfrm>
            <a:off x="127666" y="1714422"/>
            <a:ext cx="7507290" cy="514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737" y="2102825"/>
            <a:ext cx="4135876" cy="9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62942" y="603412"/>
            <a:ext cx="1481897" cy="14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1537875" y="4738814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537875" y="2207576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11586100" y="1799416"/>
            <a:ext cx="395513" cy="2466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964381" y="3940818"/>
            <a:ext cx="3898588" cy="244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 Medium"/>
                <a:ea typeface="Rubik Medium"/>
                <a:cs typeface="Rubik Medium"/>
                <a:sym typeface="Rubik Medium"/>
              </a:rPr>
              <a:t>Common First Source Anomalies: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2268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2323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3570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3828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3829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4465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5263707" y="4739274"/>
            <a:ext cx="934200" cy="1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5299334" y="2207576"/>
            <a:ext cx="934200" cy="12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9600" b="0" i="0" u="none" strike="noStrike" cap="none">
              <a:solidFill>
                <a:srgbClr val="EEDB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l="1211" b="1320"/>
          <a:stretch/>
        </p:blipFill>
        <p:spPr>
          <a:xfrm>
            <a:off x="61343" y="1637955"/>
            <a:ext cx="7547232" cy="514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5299334" y="2207576"/>
            <a:ext cx="934200" cy="12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9600" b="0" i="0" u="none" strike="noStrike" cap="none">
              <a:solidFill>
                <a:srgbClr val="EEDBF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0478" y="2758614"/>
            <a:ext cx="4352150" cy="36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/>
          <p:nvPr/>
        </p:nvSpPr>
        <p:spPr>
          <a:xfrm>
            <a:off x="838200" y="1499016"/>
            <a:ext cx="1251857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14990" y="-1"/>
            <a:ext cx="765120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 Medium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Quality of </a:t>
            </a:r>
            <a:br>
              <a:rPr lang="en-US"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Applicant Student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0" name="Google Shape;230;p20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6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14999" y="1259099"/>
            <a:ext cx="7659135" cy="5586076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15005" y="0"/>
            <a:ext cx="7651200" cy="12591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7682061" y="2207576"/>
            <a:ext cx="4494963" cy="4637624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axis.text.x = </a:t>
            </a: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7761900" y="2297827"/>
            <a:ext cx="4293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37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330662"/>
                </a:solidFill>
                <a:latin typeface="Rubik"/>
                <a:ea typeface="Rubik"/>
                <a:cs typeface="Rubik"/>
                <a:sym typeface="Rubik"/>
              </a:rPr>
              <a:t>Data Accuracy</a:t>
            </a:r>
            <a:endParaRPr sz="1400" b="0" i="0" u="none" strike="noStrike" cap="none">
              <a:solidFill>
                <a:srgbClr val="3306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674133" y="0"/>
            <a:ext cx="4494941" cy="2207576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7835675" y="559450"/>
            <a:ext cx="4012800" cy="87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Data Distribution of student with null college information</a:t>
            </a:r>
            <a:endParaRPr sz="20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5270" y="1268535"/>
            <a:ext cx="4012710" cy="873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14991" y="1293140"/>
            <a:ext cx="7651200" cy="4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Completeness vs Data Accuracy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1537875" y="4738814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1537875" y="2207576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726018" y="49499"/>
            <a:ext cx="4443056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1B93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Completeness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3">
            <a:alphaModFix/>
          </a:blip>
          <a:srcRect l="74715" t="30520" r="18177" b="64525"/>
          <a:stretch/>
        </p:blipFill>
        <p:spPr>
          <a:xfrm>
            <a:off x="5672133" y="3228968"/>
            <a:ext cx="542929" cy="25830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5263707" y="4739274"/>
            <a:ext cx="934200" cy="1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14991" y="-42232"/>
            <a:ext cx="12177009" cy="12591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838200" y="1499016"/>
            <a:ext cx="13653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128588" y="0"/>
            <a:ext cx="1200221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Consistency of Numeric Variables 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1332900" y="1298769"/>
            <a:ext cx="3918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4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All Region</a:t>
            </a:r>
            <a:endParaRPr sz="2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439" y="1718644"/>
            <a:ext cx="5483300" cy="413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752" y="1718469"/>
            <a:ext cx="5375359" cy="413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8439" y="1722774"/>
            <a:ext cx="5483300" cy="416183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7799300" y="1298448"/>
            <a:ext cx="300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United States</a:t>
            </a:r>
            <a:endParaRPr sz="2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14288" y="1216310"/>
            <a:ext cx="6081712" cy="5641639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6096000" y="1216186"/>
            <a:ext cx="6096000" cy="5641639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8610600" y="618866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3F3F3F"/>
                </a:solidFill>
                <a:latin typeface="Rubik"/>
                <a:ea typeface="Rubik"/>
                <a:cs typeface="Rubik"/>
                <a:sym typeface="Rubik"/>
              </a:rPr>
              <a:t>7</a:t>
            </a:fld>
            <a:endParaRPr sz="1200" b="0" i="0" u="none" strike="noStrike" cap="none">
              <a:solidFill>
                <a:srgbClr val="3F3F3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260" name="Google Shape;260;p21"/>
          <p:cNvGraphicFramePr/>
          <p:nvPr/>
        </p:nvGraphicFramePr>
        <p:xfrm>
          <a:off x="116206" y="57033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{F0820687-9080-462E-8E40-58DEBF381720}</a:tableStyleId>
              </a:tblPr>
              <a:tblGrid>
                <a:gridCol w="16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r>
                        <a:rPr lang="en-US" sz="1600" u="none" strike="noStrike" cap="none" baseline="30000">
                          <a:latin typeface="Rubik"/>
                          <a:ea typeface="Rubik"/>
                          <a:cs typeface="Rubik"/>
                          <a:sym typeface="Rubik"/>
                        </a:rPr>
                        <a:t>st</a:t>
                      </a: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quartile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0.00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0.00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r>
                        <a:rPr lang="en-US" sz="1600" u="none" strike="noStrike" cap="none" baseline="30000">
                          <a:latin typeface="Rubik"/>
                          <a:ea typeface="Rubik"/>
                          <a:cs typeface="Rubik"/>
                          <a:sym typeface="Rubik"/>
                        </a:rPr>
                        <a:t>rd</a:t>
                      </a: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quartile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3.04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4.30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21"/>
          <p:cNvGraphicFramePr/>
          <p:nvPr/>
        </p:nvGraphicFramePr>
        <p:xfrm>
          <a:off x="6258366" y="57033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{F0820687-9080-462E-8E40-58DEBF381720}</a:tableStyleId>
              </a:tblPr>
              <a:tblGrid>
                <a:gridCol w="13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r>
                        <a:rPr lang="en-US" sz="1600" u="none" strike="noStrike" cap="none" baseline="30000">
                          <a:latin typeface="Rubik"/>
                          <a:ea typeface="Rubik"/>
                          <a:cs typeface="Rubik"/>
                          <a:sym typeface="Rubik"/>
                        </a:rPr>
                        <a:t>st</a:t>
                      </a: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quartile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2.70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  2.69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r>
                        <a:rPr lang="en-US" sz="1600" u="none" strike="noStrike" cap="none" baseline="30000">
                          <a:latin typeface="Rubik"/>
                          <a:ea typeface="Rubik"/>
                          <a:cs typeface="Rubik"/>
                          <a:sym typeface="Rubik"/>
                        </a:rPr>
                        <a:t>rd</a:t>
                      </a: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quartile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3.15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Rubik"/>
                          <a:ea typeface="Rubik"/>
                          <a:cs typeface="Rubik"/>
                          <a:sym typeface="Rubik"/>
                        </a:rPr>
                        <a:t>   3.63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7666225" y="0"/>
            <a:ext cx="4525800" cy="68580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l="20400" t="6797" r="22916" b="7592"/>
          <a:stretch/>
        </p:blipFill>
        <p:spPr>
          <a:xfrm>
            <a:off x="7753620" y="1702245"/>
            <a:ext cx="2423934" cy="239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 l="18803" t="7367" r="22302" b="6164"/>
          <a:stretch/>
        </p:blipFill>
        <p:spPr>
          <a:xfrm>
            <a:off x="10060757" y="589056"/>
            <a:ext cx="1864101" cy="17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838200" y="1499016"/>
            <a:ext cx="1365354" cy="4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4990" y="-1"/>
            <a:ext cx="7651233" cy="125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ubik Medium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Quality of </a:t>
            </a:r>
            <a:br>
              <a:rPr lang="en-US"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Admitted Student</a:t>
            </a: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8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14972" y="1259173"/>
            <a:ext cx="7651251" cy="5598827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5051685" y="75139"/>
            <a:ext cx="261453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14973" y="0"/>
            <a:ext cx="7651233" cy="1259100"/>
          </a:xfrm>
          <a:prstGeom prst="rect">
            <a:avLst/>
          </a:prstGeom>
          <a:noFill/>
          <a:ln w="38100" cap="flat" cmpd="sng">
            <a:solidFill>
              <a:srgbClr val="4F2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7697823" y="46850"/>
            <a:ext cx="4477502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83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330662"/>
                </a:solidFill>
                <a:latin typeface="Rubik"/>
                <a:ea typeface="Rubik"/>
                <a:cs typeface="Rubik"/>
                <a:sym typeface="Rubik"/>
              </a:rPr>
              <a:t>Data Completeness</a:t>
            </a:r>
            <a:endParaRPr sz="2800" b="0" i="0" u="none" strike="noStrike" cap="none">
              <a:solidFill>
                <a:srgbClr val="3306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0054737" y="2631618"/>
            <a:ext cx="1941668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Citizenship Status for null Citizenship Country</a:t>
            </a:r>
            <a:endParaRPr sz="2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8196467" y="874603"/>
            <a:ext cx="1788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Citizenship Country: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 rotWithShape="1">
          <a:blip r:embed="rId5">
            <a:alphaModFix/>
          </a:blip>
          <a:srcRect l="987" b="61"/>
          <a:stretch/>
        </p:blipFill>
        <p:spPr>
          <a:xfrm>
            <a:off x="67192" y="1744631"/>
            <a:ext cx="7512708" cy="50637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7666225" y="4055052"/>
            <a:ext cx="4525800" cy="2802973"/>
          </a:xfrm>
          <a:prstGeom prst="rect">
            <a:avLst/>
          </a:prstGeom>
          <a:noFill/>
          <a:ln w="38100" cap="flat" cmpd="sng">
            <a:solidFill>
              <a:srgbClr val="3306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 flipH="1">
            <a:off x="10133938" y="524591"/>
            <a:ext cx="1789654" cy="1879584"/>
          </a:xfrm>
          <a:prstGeom prst="pie">
            <a:avLst>
              <a:gd name="adj1" fmla="val 21132145"/>
              <a:gd name="adj2" fmla="val 16200000"/>
            </a:avLst>
          </a:prstGeom>
          <a:noFill/>
          <a:ln w="28575" cap="flat" cmpd="sng">
            <a:solidFill>
              <a:srgbClr val="FF000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22"/>
          <p:cNvCxnSpPr/>
          <p:nvPr/>
        </p:nvCxnSpPr>
        <p:spPr>
          <a:xfrm flipH="1">
            <a:off x="9716214" y="2404175"/>
            <a:ext cx="1482217" cy="1362814"/>
          </a:xfrm>
          <a:prstGeom prst="straightConnector1">
            <a:avLst/>
          </a:prstGeom>
          <a:noFill/>
          <a:ln w="28575" cap="flat" cmpd="sng">
            <a:solidFill>
              <a:srgbClr val="FF000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22"/>
          <p:cNvSpPr txBox="1"/>
          <p:nvPr/>
        </p:nvSpPr>
        <p:spPr>
          <a:xfrm>
            <a:off x="7786600" y="4406174"/>
            <a:ext cx="3104400" cy="7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83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330662"/>
                </a:solidFill>
                <a:latin typeface="Rubik"/>
                <a:ea typeface="Rubik"/>
                <a:cs typeface="Rubik"/>
                <a:sym typeface="Rubik"/>
              </a:rPr>
              <a:t>Data </a:t>
            </a:r>
            <a:endParaRPr sz="2800" b="0" i="0" u="none" strike="noStrike" cap="none">
              <a:solidFill>
                <a:srgbClr val="33066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83FF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330662"/>
                </a:solidFill>
                <a:latin typeface="Rubik"/>
                <a:ea typeface="Rubik"/>
                <a:cs typeface="Rubik"/>
                <a:sym typeface="Rubik"/>
              </a:rPr>
              <a:t>Accuracy</a:t>
            </a:r>
            <a:endParaRPr sz="2800" b="0" i="0" u="none" strike="noStrike" cap="none">
              <a:solidFill>
                <a:srgbClr val="3306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7821325" y="5306450"/>
            <a:ext cx="2030100" cy="128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Admitted students have highest data accuracy. </a:t>
            </a:r>
            <a:endParaRPr sz="20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85" name="Google Shape;285;p22"/>
          <p:cNvCxnSpPr/>
          <p:nvPr/>
        </p:nvCxnSpPr>
        <p:spPr>
          <a:xfrm flipH="1">
            <a:off x="8704613" y="1325295"/>
            <a:ext cx="1457901" cy="503505"/>
          </a:xfrm>
          <a:prstGeom prst="straightConnector1">
            <a:avLst/>
          </a:prstGeom>
          <a:noFill/>
          <a:ln w="28575" cap="flat" cmpd="sng">
            <a:solidFill>
              <a:srgbClr val="FF000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2"/>
          <p:cNvSpPr txBox="1"/>
          <p:nvPr/>
        </p:nvSpPr>
        <p:spPr>
          <a:xfrm>
            <a:off x="14991" y="1293140"/>
            <a:ext cx="7651200" cy="4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Data Completeness vs Data Accuracy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5299334" y="2207576"/>
            <a:ext cx="934200" cy="12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9600" b="0" i="0" u="none" strike="noStrike" cap="none">
              <a:solidFill>
                <a:srgbClr val="EEDBF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1537875" y="4738814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1537875" y="2207576"/>
            <a:ext cx="93420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5263707" y="4739274"/>
            <a:ext cx="934200" cy="1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EEDBF7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6">
            <a:alphaModFix/>
          </a:blip>
          <a:srcRect l="23010" r="20288"/>
          <a:stretch/>
        </p:blipFill>
        <p:spPr>
          <a:xfrm>
            <a:off x="9716214" y="4090932"/>
            <a:ext cx="2436098" cy="264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sldNum" idx="12"/>
          </p:nvPr>
        </p:nvSpPr>
        <p:spPr>
          <a:xfrm>
            <a:off x="8610600" y="618866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Rubik"/>
                <a:ea typeface="Rubik"/>
                <a:cs typeface="Rubik"/>
                <a:sym typeface="Rubik"/>
              </a:rPr>
              <a:t>9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l="17590" r="16922"/>
          <a:stretch/>
        </p:blipFill>
        <p:spPr>
          <a:xfrm>
            <a:off x="7797302" y="2686051"/>
            <a:ext cx="2743199" cy="283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2792" y="44970"/>
            <a:ext cx="704238" cy="1214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838200" y="1499016"/>
            <a:ext cx="1365300" cy="41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5">
            <a:alphaModFix/>
          </a:blip>
          <a:srcRect t="4572" b="2429"/>
          <a:stretch/>
        </p:blipFill>
        <p:spPr>
          <a:xfrm>
            <a:off x="92699" y="2879276"/>
            <a:ext cx="7132076" cy="3690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/>
        </p:nvSpPr>
        <p:spPr>
          <a:xfrm>
            <a:off x="1445787" y="2283050"/>
            <a:ext cx="4949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4F2671"/>
                </a:solidFill>
                <a:latin typeface="Rubik"/>
                <a:ea typeface="Rubik"/>
                <a:cs typeface="Rubik"/>
                <a:sym typeface="Rubik"/>
              </a:rPr>
              <a:t>Country</a:t>
            </a:r>
            <a:endParaRPr sz="1400" b="0" i="0" u="none" strike="noStrike" cap="none">
              <a:solidFill>
                <a:srgbClr val="4F267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7224775" y="2278194"/>
            <a:ext cx="3950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661766"/>
                </a:solidFill>
                <a:latin typeface="Rubik"/>
                <a:ea typeface="Rubik"/>
                <a:cs typeface="Rubik"/>
                <a:sym typeface="Rubik"/>
              </a:rPr>
              <a:t>Program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7186675" y="5374588"/>
            <a:ext cx="3950100" cy="11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SCPSY &lt;-&gt; School Psychology</a:t>
            </a:r>
            <a:endParaRPr sz="1400" b="0" i="0" u="none" strike="noStrike" cap="none">
              <a:solidFill>
                <a:srgbClr val="666666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LL &lt;-&gt; Leadership and Learning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1766"/>
              </a:buClr>
              <a:buSzPts val="2800"/>
              <a:buFont typeface="Calibri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Marketing &lt;-&gt; Marketing (Online)</a:t>
            </a:r>
            <a:endParaRPr sz="14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614226" y="1704156"/>
            <a:ext cx="10206174" cy="5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There is no standard format for some categorical variable in the data</a:t>
            </a:r>
            <a:endParaRPr sz="2400" b="0" i="0" u="none" strike="noStrike" cap="none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565885" y="383316"/>
            <a:ext cx="11136440" cy="1249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Data Consistency of </a:t>
            </a:r>
            <a:br>
              <a:rPr lang="en-US"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-US">
                <a:latin typeface="Rubik Medium"/>
                <a:ea typeface="Rubik Medium"/>
                <a:cs typeface="Rubik Medium"/>
                <a:sym typeface="Rubik Medium"/>
              </a:rPr>
              <a:t>Categorical Variables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Macintosh PowerPoint</Application>
  <PresentationFormat>Widescreen</PresentationFormat>
  <Paragraphs>226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 Black</vt:lpstr>
      <vt:lpstr>Rubik</vt:lpstr>
      <vt:lpstr>Arial</vt:lpstr>
      <vt:lpstr>Rubik Medium</vt:lpstr>
      <vt:lpstr>Office Theme</vt:lpstr>
      <vt:lpstr>DATA ANOMALIES DETECTION </vt:lpstr>
      <vt:lpstr>How do you feel in this data set?</vt:lpstr>
      <vt:lpstr>Presentation Timeline</vt:lpstr>
      <vt:lpstr>Data Schema</vt:lpstr>
      <vt:lpstr>Data Quality of  Prospect Student</vt:lpstr>
      <vt:lpstr>Data Quality of  Applicant Student</vt:lpstr>
      <vt:lpstr>Data Consistency of Numeric Variables </vt:lpstr>
      <vt:lpstr>Data Quality of  Admitted Student</vt:lpstr>
      <vt:lpstr>Data Consistency of  Categorical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Recruit Score based model can be explored Based on GPA, experience, previous background, intended major user-engagement, interest, profile, CRM to optimize selection and retain.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ANOMALIES DETECTION </dc:title>
  <cp:lastModifiedBy>Krunal Patel</cp:lastModifiedBy>
  <cp:revision>1</cp:revision>
  <dcterms:modified xsi:type="dcterms:W3CDTF">2020-01-04T20:55:34Z</dcterms:modified>
</cp:coreProperties>
</file>